
<file path=[Content_Types].xml><?xml version="1.0" encoding="utf-8"?>
<Types xmlns="http://schemas.openxmlformats.org/package/2006/content-types">
  <Default Extension="mp3" ContentType="audio/mpeg"/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6"/>
  </p:notesMasterIdLst>
  <p:handoutMasterIdLst>
    <p:handoutMasterId r:id="rId37"/>
  </p:handoutMasterIdLst>
  <p:sldIdLst>
    <p:sldId id="367" r:id="rId2"/>
    <p:sldId id="334" r:id="rId3"/>
    <p:sldId id="335" r:id="rId4"/>
    <p:sldId id="401" r:id="rId5"/>
    <p:sldId id="400" r:id="rId6"/>
    <p:sldId id="305" r:id="rId7"/>
    <p:sldId id="402" r:id="rId8"/>
    <p:sldId id="336" r:id="rId9"/>
    <p:sldId id="403" r:id="rId10"/>
    <p:sldId id="407" r:id="rId11"/>
    <p:sldId id="480" r:id="rId12"/>
    <p:sldId id="481" r:id="rId13"/>
    <p:sldId id="408" r:id="rId14"/>
    <p:sldId id="412" r:id="rId15"/>
    <p:sldId id="479" r:id="rId16"/>
    <p:sldId id="413" r:id="rId17"/>
    <p:sldId id="411" r:id="rId18"/>
    <p:sldId id="414" r:id="rId19"/>
    <p:sldId id="415" r:id="rId20"/>
    <p:sldId id="448" r:id="rId21"/>
    <p:sldId id="458" r:id="rId22"/>
    <p:sldId id="477" r:id="rId23"/>
    <p:sldId id="478" r:id="rId24"/>
    <p:sldId id="416" r:id="rId25"/>
    <p:sldId id="482" r:id="rId26"/>
    <p:sldId id="483" r:id="rId27"/>
    <p:sldId id="337" r:id="rId28"/>
    <p:sldId id="417" r:id="rId29"/>
    <p:sldId id="457" r:id="rId30"/>
    <p:sldId id="421" r:id="rId31"/>
    <p:sldId id="420" r:id="rId32"/>
    <p:sldId id="338" r:id="rId33"/>
    <p:sldId id="327" r:id="rId34"/>
    <p:sldId id="368" r:id="rId35"/>
  </p:sldIdLst>
  <p:sldSz cx="12192000" cy="6858000"/>
  <p:notesSz cx="6858000" cy="9144000"/>
  <p:custDataLst>
    <p:tags r:id="rId3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87">
          <p15:clr>
            <a:srgbClr val="A4A3A4"/>
          </p15:clr>
        </p15:guide>
        <p15:guide id="2" pos="382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0507A"/>
    <a:srgbClr val="3379CD"/>
    <a:srgbClr val="BFBFBF"/>
    <a:srgbClr val="E6E6E6"/>
    <a:srgbClr val="1E497C"/>
    <a:srgbClr val="0070C0"/>
    <a:srgbClr val="F0F3F6"/>
    <a:srgbClr val="E5F3F7"/>
    <a:srgbClr val="E29100"/>
    <a:srgbClr val="FFCE7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>
      <p:cViewPr varScale="1">
        <p:scale>
          <a:sx n="113" d="100"/>
          <a:sy n="113" d="100"/>
        </p:scale>
        <p:origin x="510" y="90"/>
      </p:cViewPr>
      <p:guideLst>
        <p:guide orient="horz" pos="2087"/>
        <p:guide pos="382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gs" Target="tags/tag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2022/5/20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0DB2D2-71DA-4004-84CC-1D5A6C17B12A}" type="datetimeFigureOut">
              <a:rPr lang="zh-CN" altLang="en-US" smtClean="0"/>
              <a:t>2022/5/20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984EDF-C695-4DB4-AFE8-16910A699E3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E3CF89-91F4-45FB-A589-58532703FCA1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E3CF89-91F4-45FB-A589-58532703FCA1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E3CF89-91F4-45FB-A589-58532703FCA1}" type="slidenum">
              <a:rPr lang="zh-CN" altLang="en-US" smtClean="0"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E3CF89-91F4-45FB-A589-58532703FCA1}" type="slidenum">
              <a:rPr lang="zh-CN" altLang="en-US" smtClean="0"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E3CF89-91F4-45FB-A589-58532703FCA1}" type="slidenum">
              <a:rPr lang="zh-CN" altLang="en-US" smtClean="0"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E3CF89-91F4-45FB-A589-58532703FCA1}" type="slidenum">
              <a:rPr lang="zh-CN" altLang="en-US" smtClean="0"/>
              <a:t>18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E3CF89-91F4-45FB-A589-58532703FCA1}" type="slidenum">
              <a:rPr lang="zh-CN" altLang="en-US" smtClean="0"/>
              <a:t>19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E3CF89-91F4-45FB-A589-58532703FCA1}" type="slidenum">
              <a:rPr lang="zh-CN" altLang="en-US" smtClean="0"/>
              <a:t>20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E3CF89-91F4-45FB-A589-58532703FCA1}" type="slidenum">
              <a:rPr lang="zh-CN" altLang="en-US" smtClean="0"/>
              <a:t>21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E3CF89-91F4-45FB-A589-58532703FCA1}" type="slidenum">
              <a:rPr lang="zh-CN" altLang="en-US" smtClean="0"/>
              <a:t>22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E3CF89-91F4-45FB-A589-58532703FCA1}" type="slidenum">
              <a:rPr lang="zh-CN" altLang="en-US" smtClean="0"/>
              <a:t>23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E3CF89-91F4-45FB-A589-58532703FCA1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E3CF89-91F4-45FB-A589-58532703FCA1}" type="slidenum">
              <a:rPr lang="zh-CN" altLang="en-US" smtClean="0"/>
              <a:t>24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E3CF89-91F4-45FB-A589-58532703FCA1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754429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E3CF89-91F4-45FB-A589-58532703FCA1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9142715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E3CF89-91F4-45FB-A589-58532703FCA1}" type="slidenum">
              <a:rPr lang="zh-CN" altLang="en-US" smtClean="0"/>
              <a:t>28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E3CF89-91F4-45FB-A589-58532703FCA1}" type="slidenum">
              <a:rPr lang="zh-CN" altLang="en-US" smtClean="0"/>
              <a:t>29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E3CF89-91F4-45FB-A589-58532703FCA1}" type="slidenum">
              <a:rPr lang="zh-CN" altLang="en-US" smtClean="0"/>
              <a:t>30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E3CF89-91F4-45FB-A589-58532703FCA1}" type="slidenum">
              <a:rPr lang="zh-CN" altLang="en-US" smtClean="0"/>
              <a:t>31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E3CF89-91F4-45FB-A589-58532703FCA1}" type="slidenum">
              <a:rPr lang="zh-CN" altLang="en-US" smtClean="0"/>
              <a:t>33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E3CF89-91F4-45FB-A589-58532703FCA1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E3CF89-91F4-45FB-A589-58532703FCA1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E3CF89-91F4-45FB-A589-58532703FCA1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E3CF89-91F4-45FB-A589-58532703FCA1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E3CF89-91F4-45FB-A589-58532703FCA1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E3CF89-91F4-45FB-A589-58532703FCA1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E3CF89-91F4-45FB-A589-58532703FCA1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2022/5/20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2022/5/20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2022/5/20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2022/5/20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2022/5/20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2022/5/20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2022/5/20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2022/5/20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2022/5/20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2022/5/20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内容与标题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2022/5/20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9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8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8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402431" y="2565000"/>
            <a:ext cx="11387138" cy="1728000"/>
          </a:xfrm>
          <a:prstGeom prst="rect">
            <a:avLst/>
          </a:prstGeom>
          <a:solidFill>
            <a:srgbClr val="3050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402431" y="450056"/>
            <a:ext cx="11387138" cy="5957888"/>
          </a:xfrm>
          <a:prstGeom prst="rect">
            <a:avLst/>
          </a:prstGeom>
          <a:noFill/>
          <a:ln>
            <a:solidFill>
              <a:srgbClr val="305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4260000" y="342056"/>
            <a:ext cx="3672000" cy="216000"/>
          </a:xfrm>
          <a:prstGeom prst="rect">
            <a:avLst/>
          </a:prstGeom>
          <a:solidFill>
            <a:srgbClr val="3050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4260000" y="6299944"/>
            <a:ext cx="3672000" cy="216000"/>
          </a:xfrm>
          <a:prstGeom prst="rect">
            <a:avLst/>
          </a:prstGeom>
          <a:solidFill>
            <a:srgbClr val="30507A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1338580" y="2770505"/>
            <a:ext cx="9460865" cy="92202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zh-CN" altLang="en-US" sz="5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大规模信息系统构建技术导论</a:t>
            </a:r>
            <a:endParaRPr kumimoji="0" lang="zh-CN" altLang="en-US" sz="5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9000"/>
                  </a:prst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ea"/>
            </a:endParaRPr>
          </a:p>
        </p:txBody>
      </p:sp>
      <p:sp>
        <p:nvSpPr>
          <p:cNvPr id="11" name="矩形: 圆角 10"/>
          <p:cNvSpPr/>
          <p:nvPr/>
        </p:nvSpPr>
        <p:spPr>
          <a:xfrm>
            <a:off x="1918970" y="5061585"/>
            <a:ext cx="2392045" cy="400050"/>
          </a:xfrm>
          <a:prstGeom prst="roundRect">
            <a:avLst>
              <a:gd name="adj" fmla="val 14291"/>
            </a:avLst>
          </a:prstGeom>
          <a:noFill/>
          <a:ln>
            <a:solidFill>
              <a:srgbClr val="30507A">
                <a:alpha val="33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1F4037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135505" y="5085080"/>
            <a:ext cx="2171065" cy="36830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1F4037"/>
                </a:solidFill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指导老师：鲁伟明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srgbClr val="1F4037"/>
              </a:solidFill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2450843" y="3658125"/>
            <a:ext cx="7290311" cy="398780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分布式</a:t>
            </a:r>
            <a:r>
              <a:rPr lang="en-US" altLang="zh-CN" sz="20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MiniSQL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项目结题答辩</a:t>
            </a:r>
          </a:p>
        </p:txBody>
      </p:sp>
      <p:pic>
        <p:nvPicPr>
          <p:cNvPr id="2" name="轻松商务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504712" y="-2547664"/>
            <a:ext cx="609600" cy="6096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9200" y="692785"/>
            <a:ext cx="1936750" cy="169037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520055" y="5085080"/>
            <a:ext cx="6003925" cy="36830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1F4037"/>
                </a:solidFill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小组成员：吉玉佳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rgbClr val="1F4037"/>
                </a:solidFill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1F4037"/>
                </a:solidFill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洪常凯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rgbClr val="1F4037"/>
                </a:solidFill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1F4037"/>
                </a:solidFill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李梓铭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rgbClr val="1F4037"/>
                </a:solidFill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1F4037"/>
                </a:solidFill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朱雨珂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rgbClr val="1F4037"/>
                </a:solidFill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1F4037"/>
                </a:solidFill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徐凯琳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/>
          <p:cNvGrpSpPr/>
          <p:nvPr/>
        </p:nvGrpSpPr>
        <p:grpSpPr>
          <a:xfrm>
            <a:off x="277659" y="126099"/>
            <a:ext cx="11889804" cy="686118"/>
            <a:chOff x="277659" y="126099"/>
            <a:chExt cx="11889804" cy="686118"/>
          </a:xfrm>
        </p:grpSpPr>
        <p:grpSp>
          <p:nvGrpSpPr>
            <p:cNvPr id="21" name="组合 20"/>
            <p:cNvGrpSpPr/>
            <p:nvPr/>
          </p:nvGrpSpPr>
          <p:grpSpPr>
            <a:xfrm>
              <a:off x="277659" y="236217"/>
              <a:ext cx="674369" cy="576000"/>
              <a:chOff x="277659" y="236217"/>
              <a:chExt cx="674369" cy="576000"/>
            </a:xfrm>
          </p:grpSpPr>
          <p:sp>
            <p:nvSpPr>
              <p:cNvPr id="34" name="矩形 33"/>
              <p:cNvSpPr/>
              <p:nvPr/>
            </p:nvSpPr>
            <p:spPr>
              <a:xfrm>
                <a:off x="326844" y="236217"/>
                <a:ext cx="576000" cy="576000"/>
              </a:xfrm>
              <a:prstGeom prst="rect">
                <a:avLst/>
              </a:prstGeom>
              <a:solidFill>
                <a:srgbClr val="1E497C"/>
              </a:solidFill>
              <a:ln w="12700">
                <a:solidFill>
                  <a:srgbClr val="1E497C"/>
                </a:solidFill>
              </a:ln>
              <a:effectLst>
                <a:glow rad="38100">
                  <a:schemeClr val="accent1">
                    <a:lumMod val="75000"/>
                    <a:alpha val="41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  <a:latin typeface="思源宋体" panose="02020700000000000000" pitchFamily="18" charset="-122"/>
                  <a:ea typeface="思源宋体" panose="02020700000000000000" pitchFamily="18" charset="-122"/>
                </a:endParaRPr>
              </a:p>
            </p:txBody>
          </p:sp>
          <p:sp>
            <p:nvSpPr>
              <p:cNvPr id="41" name="标题 2"/>
              <p:cNvSpPr txBox="1"/>
              <p:nvPr/>
            </p:nvSpPr>
            <p:spPr>
              <a:xfrm>
                <a:off x="277659" y="295262"/>
                <a:ext cx="674369" cy="45791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altLang="zh-CN" sz="2400" dirty="0">
                    <a:solidFill>
                      <a:schemeClr val="bg1"/>
                    </a:solidFill>
                    <a:latin typeface="思源宋体" panose="02020700000000000000" pitchFamily="18" charset="-122"/>
                    <a:ea typeface="思源宋体" panose="02020700000000000000" pitchFamily="18" charset="-122"/>
                    <a:cs typeface="+mn-ea"/>
                    <a:sym typeface="微软雅黑" panose="020B0503020204020204" pitchFamily="34" charset="-122"/>
                  </a:rPr>
                  <a:t>02</a:t>
                </a:r>
                <a:endParaRPr lang="zh-CN" altLang="en-US" sz="2400" dirty="0">
                  <a:solidFill>
                    <a:schemeClr val="bg1"/>
                  </a:solidFill>
                  <a:latin typeface="思源宋体" panose="02020700000000000000" pitchFamily="18" charset="-122"/>
                  <a:ea typeface="思源宋体" panose="02020700000000000000" pitchFamily="18" charset="-122"/>
                  <a:cs typeface="+mn-ea"/>
                  <a:sym typeface="微软雅黑" panose="020B0503020204020204" pitchFamily="34" charset="-122"/>
                </a:endParaRPr>
              </a:p>
            </p:txBody>
          </p:sp>
        </p:grpSp>
        <p:sp>
          <p:nvSpPr>
            <p:cNvPr id="26" name="矩形 25"/>
            <p:cNvSpPr/>
            <p:nvPr/>
          </p:nvSpPr>
          <p:spPr>
            <a:xfrm>
              <a:off x="11928648" y="126099"/>
              <a:ext cx="238815" cy="576000"/>
            </a:xfrm>
            <a:prstGeom prst="rect">
              <a:avLst/>
            </a:prstGeom>
            <a:solidFill>
              <a:srgbClr val="1E497C"/>
            </a:solidFill>
            <a:ln w="12700">
              <a:solidFill>
                <a:srgbClr val="1E497C"/>
              </a:solidFill>
            </a:ln>
            <a:effectLst>
              <a:glow rad="38100">
                <a:schemeClr val="accent1">
                  <a:lumMod val="75000"/>
                  <a:alpha val="41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思源宋体" panose="02020700000000000000" pitchFamily="18" charset="-122"/>
                <a:ea typeface="思源宋体" panose="02020700000000000000" pitchFamily="18" charset="-122"/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1219364" y="295009"/>
              <a:ext cx="3308985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indent="0">
                <a:buFont typeface="Wingdings" panose="05000000000000000000" pitchFamily="2" charset="2"/>
                <a:buNone/>
              </a:pPr>
              <a:r>
                <a:rPr lang="en-US" altLang="zh-CN" sz="24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微软雅黑" panose="020B0503020204020204" pitchFamily="34" charset="-122"/>
                </a:rPr>
                <a:t>Client</a:t>
              </a:r>
              <a:r>
                <a:rPr lang="zh-CN" altLang="en-US" sz="24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微软雅黑" panose="020B0503020204020204" pitchFamily="34" charset="-122"/>
                </a:rPr>
                <a:t>客户端模块</a:t>
              </a:r>
            </a:p>
          </p:txBody>
        </p:sp>
      </p:grpSp>
      <p:sp>
        <p:nvSpPr>
          <p:cNvPr id="11" name="文本框 10"/>
          <p:cNvSpPr txBox="1"/>
          <p:nvPr/>
        </p:nvSpPr>
        <p:spPr>
          <a:xfrm>
            <a:off x="646406" y="1772816"/>
            <a:ext cx="7077737" cy="26341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1" dirty="0">
                <a:solidFill>
                  <a:srgbClr val="1E497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变量</a:t>
            </a:r>
          </a:p>
          <a:p>
            <a:pPr marL="28575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US" altLang="zh-CN" sz="1600" dirty="0" err="1">
                <a:solidFill>
                  <a:srgbClr val="1E497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IpOfMaster</a:t>
            </a:r>
            <a:r>
              <a:rPr lang="zh-CN" altLang="en-US" sz="1600" dirty="0">
                <a:solidFill>
                  <a:srgbClr val="1E497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等维护与</a:t>
            </a:r>
            <a:r>
              <a:rPr lang="en-US" altLang="zh-CN" sz="1600" dirty="0">
                <a:solidFill>
                  <a:srgbClr val="1E497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Master Server</a:t>
            </a:r>
            <a:r>
              <a:rPr lang="zh-CN" altLang="en-US" sz="1600" dirty="0">
                <a:solidFill>
                  <a:srgbClr val="1E497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之间的通信，其中接收信息的</a:t>
            </a:r>
            <a:r>
              <a:rPr lang="en-US" altLang="zh-CN" sz="1600" dirty="0">
                <a:solidFill>
                  <a:srgbClr val="1E497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listener</a:t>
            </a:r>
            <a:r>
              <a:rPr lang="zh-CN" altLang="en-US" sz="1600" dirty="0">
                <a:solidFill>
                  <a:srgbClr val="1E497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在单独的线程中运行。</a:t>
            </a:r>
          </a:p>
          <a:p>
            <a:pPr marL="28575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US" altLang="zh-CN" sz="1600" dirty="0" err="1">
                <a:solidFill>
                  <a:srgbClr val="1E497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portOfRegion</a:t>
            </a:r>
            <a:r>
              <a:rPr lang="zh-CN" altLang="en-US" sz="1600" dirty="0">
                <a:solidFill>
                  <a:srgbClr val="1E497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等负责维护与</a:t>
            </a:r>
            <a:r>
              <a:rPr lang="en-US" altLang="zh-CN" sz="1600" dirty="0">
                <a:solidFill>
                  <a:srgbClr val="1E497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Region Server</a:t>
            </a:r>
            <a:r>
              <a:rPr lang="zh-CN" altLang="en-US" sz="1600" dirty="0">
                <a:solidFill>
                  <a:srgbClr val="1E497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之间的通信，其中接收信息的</a:t>
            </a:r>
            <a:r>
              <a:rPr lang="en-US" altLang="zh-CN" sz="1600" dirty="0">
                <a:solidFill>
                  <a:srgbClr val="1E497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listener</a:t>
            </a:r>
            <a:r>
              <a:rPr lang="zh-CN" altLang="en-US" sz="1600" dirty="0">
                <a:solidFill>
                  <a:srgbClr val="1E497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在单独的线程中运行。</a:t>
            </a:r>
          </a:p>
          <a:p>
            <a:pPr marL="28575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US" altLang="zh-CN" sz="1600" dirty="0" err="1">
                <a:solidFill>
                  <a:srgbClr val="1E497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cmdMap</a:t>
            </a:r>
            <a:r>
              <a:rPr lang="zh-CN" altLang="en-US" sz="1600" dirty="0">
                <a:solidFill>
                  <a:srgbClr val="1E497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作为用户输入命令缓存</a:t>
            </a:r>
          </a:p>
          <a:p>
            <a:pPr marL="28575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US" altLang="zh-CN" sz="1600" dirty="0">
                <a:solidFill>
                  <a:srgbClr val="1E497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cache</a:t>
            </a:r>
            <a:r>
              <a:rPr lang="zh-CN" altLang="en-US" sz="1600" dirty="0">
                <a:solidFill>
                  <a:srgbClr val="1E497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作为表与所在从服务器</a:t>
            </a:r>
            <a:r>
              <a:rPr lang="en-US" altLang="zh-CN" sz="1600" dirty="0" err="1">
                <a:solidFill>
                  <a:srgbClr val="1E497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ip</a:t>
            </a:r>
            <a:r>
              <a:rPr lang="zh-CN" altLang="en-US" sz="1600" dirty="0">
                <a:solidFill>
                  <a:srgbClr val="1E497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地址的对应关系（</a:t>
            </a:r>
            <a:r>
              <a:rPr lang="en-US" altLang="zh-CN" sz="1600" dirty="0">
                <a:solidFill>
                  <a:srgbClr val="1E497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1</a:t>
            </a:r>
            <a:r>
              <a:rPr lang="zh-CN" altLang="en-US" sz="1600" dirty="0">
                <a:solidFill>
                  <a:srgbClr val="1E497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个</a:t>
            </a:r>
            <a:r>
              <a:rPr lang="en-US" altLang="zh-CN" sz="1600" dirty="0">
                <a:solidFill>
                  <a:srgbClr val="1E497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HashMap</a:t>
            </a:r>
            <a:r>
              <a:rPr lang="zh-CN" altLang="en-US" sz="1600" dirty="0">
                <a:solidFill>
                  <a:srgbClr val="1E497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）的缓存。</a:t>
            </a:r>
          </a:p>
        </p:txBody>
      </p:sp>
      <p:pic>
        <p:nvPicPr>
          <p:cNvPr id="2050" name="图片 1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8397" y="-45582"/>
            <a:ext cx="3652985" cy="69035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 advClick="0" advTm="2000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/>
          <p:cNvGrpSpPr/>
          <p:nvPr/>
        </p:nvGrpSpPr>
        <p:grpSpPr>
          <a:xfrm>
            <a:off x="277659" y="126099"/>
            <a:ext cx="11889804" cy="686118"/>
            <a:chOff x="277659" y="126099"/>
            <a:chExt cx="11889804" cy="686118"/>
          </a:xfrm>
        </p:grpSpPr>
        <p:grpSp>
          <p:nvGrpSpPr>
            <p:cNvPr id="21" name="组合 20"/>
            <p:cNvGrpSpPr/>
            <p:nvPr/>
          </p:nvGrpSpPr>
          <p:grpSpPr>
            <a:xfrm>
              <a:off x="277659" y="236217"/>
              <a:ext cx="674369" cy="576000"/>
              <a:chOff x="277659" y="236217"/>
              <a:chExt cx="674369" cy="576000"/>
            </a:xfrm>
          </p:grpSpPr>
          <p:sp>
            <p:nvSpPr>
              <p:cNvPr id="34" name="矩形 33"/>
              <p:cNvSpPr/>
              <p:nvPr/>
            </p:nvSpPr>
            <p:spPr>
              <a:xfrm>
                <a:off x="326844" y="236217"/>
                <a:ext cx="576000" cy="576000"/>
              </a:xfrm>
              <a:prstGeom prst="rect">
                <a:avLst/>
              </a:prstGeom>
              <a:solidFill>
                <a:srgbClr val="1E497C"/>
              </a:solidFill>
              <a:ln w="12700">
                <a:solidFill>
                  <a:srgbClr val="1E497C"/>
                </a:solidFill>
              </a:ln>
              <a:effectLst>
                <a:glow rad="38100">
                  <a:schemeClr val="accent1">
                    <a:lumMod val="75000"/>
                    <a:alpha val="41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  <a:latin typeface="思源宋体" panose="02020700000000000000" pitchFamily="18" charset="-122"/>
                  <a:ea typeface="思源宋体" panose="02020700000000000000" pitchFamily="18" charset="-122"/>
                </a:endParaRPr>
              </a:p>
            </p:txBody>
          </p:sp>
          <p:sp>
            <p:nvSpPr>
              <p:cNvPr id="41" name="标题 2"/>
              <p:cNvSpPr txBox="1"/>
              <p:nvPr/>
            </p:nvSpPr>
            <p:spPr>
              <a:xfrm>
                <a:off x="277659" y="295262"/>
                <a:ext cx="674369" cy="45791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altLang="zh-CN" sz="2400" dirty="0">
                    <a:solidFill>
                      <a:schemeClr val="bg1"/>
                    </a:solidFill>
                    <a:latin typeface="思源宋体" panose="02020700000000000000" pitchFamily="18" charset="-122"/>
                    <a:ea typeface="思源宋体" panose="02020700000000000000" pitchFamily="18" charset="-122"/>
                    <a:cs typeface="+mn-ea"/>
                    <a:sym typeface="微软雅黑" panose="020B0503020204020204" pitchFamily="34" charset="-122"/>
                  </a:rPr>
                  <a:t>02</a:t>
                </a:r>
                <a:endParaRPr lang="zh-CN" altLang="en-US" sz="2400" dirty="0">
                  <a:solidFill>
                    <a:schemeClr val="bg1"/>
                  </a:solidFill>
                  <a:latin typeface="思源宋体" panose="02020700000000000000" pitchFamily="18" charset="-122"/>
                  <a:ea typeface="思源宋体" panose="02020700000000000000" pitchFamily="18" charset="-122"/>
                  <a:cs typeface="+mn-ea"/>
                  <a:sym typeface="微软雅黑" panose="020B0503020204020204" pitchFamily="34" charset="-122"/>
                </a:endParaRPr>
              </a:p>
            </p:txBody>
          </p:sp>
        </p:grpSp>
        <p:sp>
          <p:nvSpPr>
            <p:cNvPr id="26" name="矩形 25"/>
            <p:cNvSpPr/>
            <p:nvPr/>
          </p:nvSpPr>
          <p:spPr>
            <a:xfrm>
              <a:off x="11928648" y="126099"/>
              <a:ext cx="238815" cy="576000"/>
            </a:xfrm>
            <a:prstGeom prst="rect">
              <a:avLst/>
            </a:prstGeom>
            <a:solidFill>
              <a:srgbClr val="1E497C"/>
            </a:solidFill>
            <a:ln w="12700">
              <a:solidFill>
                <a:srgbClr val="1E497C"/>
              </a:solidFill>
            </a:ln>
            <a:effectLst>
              <a:glow rad="38100">
                <a:schemeClr val="accent1">
                  <a:lumMod val="75000"/>
                  <a:alpha val="41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思源宋体" panose="02020700000000000000" pitchFamily="18" charset="-122"/>
                <a:ea typeface="思源宋体" panose="02020700000000000000" pitchFamily="18" charset="-122"/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1219364" y="295009"/>
              <a:ext cx="3308985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indent="0">
                <a:buFont typeface="Wingdings" panose="05000000000000000000" pitchFamily="2" charset="2"/>
                <a:buNone/>
              </a:pPr>
              <a:r>
                <a:rPr lang="en-US" altLang="zh-CN" sz="24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微软雅黑" panose="020B0503020204020204" pitchFamily="34" charset="-122"/>
                </a:rPr>
                <a:t>Client</a:t>
              </a:r>
              <a:r>
                <a:rPr lang="zh-CN" altLang="en-US" sz="24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微软雅黑" panose="020B0503020204020204" pitchFamily="34" charset="-122"/>
                </a:rPr>
                <a:t>客户端模块</a:t>
              </a:r>
            </a:p>
          </p:txBody>
        </p:sp>
      </p:grpSp>
      <p:sp>
        <p:nvSpPr>
          <p:cNvPr id="11" name="文本框 10"/>
          <p:cNvSpPr txBox="1"/>
          <p:nvPr/>
        </p:nvSpPr>
        <p:spPr>
          <a:xfrm>
            <a:off x="646406" y="1772816"/>
            <a:ext cx="7351991" cy="37421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1" dirty="0">
                <a:solidFill>
                  <a:srgbClr val="1E497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函数</a:t>
            </a:r>
          </a:p>
          <a:p>
            <a:pPr marL="28575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US" altLang="zh-CN" sz="1600" dirty="0">
                <a:solidFill>
                  <a:srgbClr val="1E497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Client</a:t>
            </a:r>
            <a:r>
              <a:rPr lang="zh-CN" altLang="en-US" sz="1600" dirty="0">
                <a:solidFill>
                  <a:srgbClr val="1E497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模块运行后首先新建一个</a:t>
            </a:r>
            <a:r>
              <a:rPr lang="en-US" altLang="zh-CN" sz="1600" dirty="0" err="1">
                <a:solidFill>
                  <a:srgbClr val="1E497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ClientProcessor</a:t>
            </a:r>
            <a:r>
              <a:rPr lang="zh-CN" altLang="en-US" sz="1600" dirty="0">
                <a:solidFill>
                  <a:srgbClr val="1E497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类，并运行</a:t>
            </a:r>
            <a:r>
              <a:rPr lang="en-US" altLang="zh-CN" sz="1600" dirty="0">
                <a:solidFill>
                  <a:srgbClr val="1E497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run()</a:t>
            </a:r>
            <a:r>
              <a:rPr lang="zh-CN" altLang="en-US" sz="1600" dirty="0">
                <a:solidFill>
                  <a:srgbClr val="1E497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方法。由</a:t>
            </a:r>
            <a:r>
              <a:rPr lang="en-US" altLang="zh-CN" sz="1600" dirty="0">
                <a:solidFill>
                  <a:srgbClr val="1E497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run()</a:t>
            </a:r>
            <a:r>
              <a:rPr lang="zh-CN" altLang="en-US" sz="1600" dirty="0">
                <a:solidFill>
                  <a:srgbClr val="1E497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方法运行一个</a:t>
            </a:r>
            <a:r>
              <a:rPr lang="en-US" altLang="zh-CN" sz="1600" dirty="0">
                <a:solidFill>
                  <a:srgbClr val="1E497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while</a:t>
            </a:r>
            <a:r>
              <a:rPr lang="zh-CN" altLang="en-US" sz="1600" dirty="0">
                <a:solidFill>
                  <a:srgbClr val="1E497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循环等待用户输入</a:t>
            </a:r>
            <a:r>
              <a:rPr lang="en-US" altLang="zh-CN" sz="1600" dirty="0">
                <a:solidFill>
                  <a:srgbClr val="1E497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SQL</a:t>
            </a:r>
            <a:r>
              <a:rPr lang="zh-CN" altLang="en-US" sz="1600" dirty="0">
                <a:solidFill>
                  <a:srgbClr val="1E497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命令。</a:t>
            </a:r>
          </a:p>
          <a:p>
            <a:pPr marL="28575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1600" dirty="0">
                <a:solidFill>
                  <a:srgbClr val="1E497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调用</a:t>
            </a:r>
            <a:r>
              <a:rPr lang="en-US" altLang="zh-CN" sz="1600" dirty="0">
                <a:solidFill>
                  <a:srgbClr val="1E497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interpreter()</a:t>
            </a:r>
            <a:r>
              <a:rPr lang="zh-CN" altLang="en-US" sz="1600" dirty="0">
                <a:solidFill>
                  <a:srgbClr val="1E497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解析</a:t>
            </a:r>
            <a:r>
              <a:rPr lang="en-US" altLang="zh-CN" sz="1600" dirty="0">
                <a:solidFill>
                  <a:srgbClr val="1E497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SQL</a:t>
            </a:r>
            <a:r>
              <a:rPr lang="zh-CN" altLang="en-US" sz="1600" dirty="0">
                <a:solidFill>
                  <a:srgbClr val="1E497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命令，得到该</a:t>
            </a:r>
            <a:r>
              <a:rPr lang="en-US" altLang="zh-CN" sz="1600" dirty="0">
                <a:solidFill>
                  <a:srgbClr val="1E497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SQL</a:t>
            </a:r>
            <a:r>
              <a:rPr lang="zh-CN" altLang="en-US" sz="1600" dirty="0">
                <a:solidFill>
                  <a:srgbClr val="1E497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命令的类型和表名。</a:t>
            </a:r>
          </a:p>
          <a:p>
            <a:pPr marL="28575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1600" dirty="0">
                <a:solidFill>
                  <a:srgbClr val="1E497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根据</a:t>
            </a:r>
            <a:r>
              <a:rPr lang="en-US" altLang="zh-CN" sz="1600" dirty="0">
                <a:solidFill>
                  <a:srgbClr val="1E497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SQL</a:t>
            </a:r>
            <a:r>
              <a:rPr lang="zh-CN" altLang="en-US" sz="1600" dirty="0">
                <a:solidFill>
                  <a:srgbClr val="1E497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命令的类型和表名，选择与</a:t>
            </a:r>
            <a:r>
              <a:rPr lang="en-US" altLang="zh-CN" sz="1600" dirty="0">
                <a:solidFill>
                  <a:srgbClr val="1E497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Master Server</a:t>
            </a:r>
            <a:r>
              <a:rPr lang="zh-CN" altLang="en-US" sz="1600" dirty="0">
                <a:solidFill>
                  <a:srgbClr val="1E497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或</a:t>
            </a:r>
            <a:r>
              <a:rPr lang="en-US" altLang="zh-CN" sz="1600" dirty="0">
                <a:solidFill>
                  <a:srgbClr val="1E497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Region Server</a:t>
            </a:r>
            <a:r>
              <a:rPr lang="zh-CN" altLang="en-US" sz="1600" dirty="0">
                <a:solidFill>
                  <a:srgbClr val="1E497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通信。</a:t>
            </a:r>
          </a:p>
          <a:p>
            <a:pPr marL="28575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US" altLang="zh-CN" sz="1600" dirty="0" err="1">
                <a:solidFill>
                  <a:srgbClr val="1E497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receiveFromMaster</a:t>
            </a:r>
            <a:r>
              <a:rPr lang="en-US" altLang="zh-CN" sz="1600" dirty="0">
                <a:solidFill>
                  <a:srgbClr val="1E497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()</a:t>
            </a:r>
            <a:r>
              <a:rPr lang="zh-CN" altLang="en-US" sz="1600" dirty="0">
                <a:solidFill>
                  <a:srgbClr val="1E497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负责监听从</a:t>
            </a:r>
            <a:r>
              <a:rPr lang="en-US" altLang="zh-CN" sz="1600" dirty="0">
                <a:solidFill>
                  <a:srgbClr val="1E497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Master Server</a:t>
            </a:r>
            <a:r>
              <a:rPr lang="zh-CN" altLang="en-US" sz="1600" dirty="0">
                <a:solidFill>
                  <a:srgbClr val="1E497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发回的信息，并根据信息做出不同的操作。</a:t>
            </a:r>
          </a:p>
          <a:p>
            <a:pPr marL="28575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US" altLang="zh-CN" sz="1600" dirty="0" err="1">
                <a:solidFill>
                  <a:srgbClr val="1E497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receiveFromRegion</a:t>
            </a:r>
            <a:r>
              <a:rPr lang="en-US" altLang="zh-CN" sz="1600" dirty="0">
                <a:solidFill>
                  <a:srgbClr val="1E497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()</a:t>
            </a:r>
            <a:r>
              <a:rPr lang="zh-CN" altLang="en-US" sz="1600" dirty="0">
                <a:solidFill>
                  <a:srgbClr val="1E497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负责监听从</a:t>
            </a:r>
            <a:r>
              <a:rPr lang="en-US" altLang="zh-CN" sz="1600" dirty="0">
                <a:solidFill>
                  <a:srgbClr val="1E497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Region Server</a:t>
            </a:r>
            <a:r>
              <a:rPr lang="zh-CN" altLang="en-US" sz="1600" dirty="0">
                <a:solidFill>
                  <a:srgbClr val="1E497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发回的信息，并根据信息做出不同的操作。</a:t>
            </a:r>
          </a:p>
          <a:p>
            <a:pPr marL="28575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endParaRPr lang="zh-CN" altLang="en-US" sz="1600" dirty="0">
              <a:solidFill>
                <a:srgbClr val="1E497C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  <p:pic>
        <p:nvPicPr>
          <p:cNvPr id="2050" name="图片 1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8397" y="-45582"/>
            <a:ext cx="3652985" cy="69035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 advClick="0" advTm="2000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/>
          <p:cNvGrpSpPr/>
          <p:nvPr/>
        </p:nvGrpSpPr>
        <p:grpSpPr>
          <a:xfrm>
            <a:off x="277659" y="126099"/>
            <a:ext cx="11889804" cy="686118"/>
            <a:chOff x="277659" y="126099"/>
            <a:chExt cx="11889804" cy="686118"/>
          </a:xfrm>
        </p:grpSpPr>
        <p:grpSp>
          <p:nvGrpSpPr>
            <p:cNvPr id="21" name="组合 20"/>
            <p:cNvGrpSpPr/>
            <p:nvPr/>
          </p:nvGrpSpPr>
          <p:grpSpPr>
            <a:xfrm>
              <a:off x="277659" y="236217"/>
              <a:ext cx="674369" cy="576000"/>
              <a:chOff x="277659" y="236217"/>
              <a:chExt cx="674369" cy="576000"/>
            </a:xfrm>
          </p:grpSpPr>
          <p:sp>
            <p:nvSpPr>
              <p:cNvPr id="34" name="矩形 33"/>
              <p:cNvSpPr/>
              <p:nvPr/>
            </p:nvSpPr>
            <p:spPr>
              <a:xfrm>
                <a:off x="326844" y="236217"/>
                <a:ext cx="576000" cy="576000"/>
              </a:xfrm>
              <a:prstGeom prst="rect">
                <a:avLst/>
              </a:prstGeom>
              <a:solidFill>
                <a:srgbClr val="1E497C"/>
              </a:solidFill>
              <a:ln w="12700">
                <a:solidFill>
                  <a:srgbClr val="1E497C"/>
                </a:solidFill>
              </a:ln>
              <a:effectLst>
                <a:glow rad="38100">
                  <a:schemeClr val="accent1">
                    <a:lumMod val="75000"/>
                    <a:alpha val="41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  <a:latin typeface="思源宋体" panose="02020700000000000000" pitchFamily="18" charset="-122"/>
                  <a:ea typeface="思源宋体" panose="02020700000000000000" pitchFamily="18" charset="-122"/>
                </a:endParaRPr>
              </a:p>
            </p:txBody>
          </p:sp>
          <p:sp>
            <p:nvSpPr>
              <p:cNvPr id="41" name="标题 2"/>
              <p:cNvSpPr txBox="1"/>
              <p:nvPr/>
            </p:nvSpPr>
            <p:spPr>
              <a:xfrm>
                <a:off x="277659" y="295262"/>
                <a:ext cx="674369" cy="45791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altLang="zh-CN" sz="2400" dirty="0">
                    <a:solidFill>
                      <a:schemeClr val="bg1"/>
                    </a:solidFill>
                    <a:latin typeface="思源宋体" panose="02020700000000000000" pitchFamily="18" charset="-122"/>
                    <a:ea typeface="思源宋体" panose="02020700000000000000" pitchFamily="18" charset="-122"/>
                    <a:cs typeface="+mn-ea"/>
                    <a:sym typeface="微软雅黑" panose="020B0503020204020204" pitchFamily="34" charset="-122"/>
                  </a:rPr>
                  <a:t>02</a:t>
                </a:r>
                <a:endParaRPr lang="zh-CN" altLang="en-US" sz="2400" dirty="0">
                  <a:solidFill>
                    <a:schemeClr val="bg1"/>
                  </a:solidFill>
                  <a:latin typeface="思源宋体" panose="02020700000000000000" pitchFamily="18" charset="-122"/>
                  <a:ea typeface="思源宋体" panose="02020700000000000000" pitchFamily="18" charset="-122"/>
                  <a:cs typeface="+mn-ea"/>
                  <a:sym typeface="微软雅黑" panose="020B0503020204020204" pitchFamily="34" charset="-122"/>
                </a:endParaRPr>
              </a:p>
            </p:txBody>
          </p:sp>
        </p:grpSp>
        <p:sp>
          <p:nvSpPr>
            <p:cNvPr id="26" name="矩形 25"/>
            <p:cNvSpPr/>
            <p:nvPr/>
          </p:nvSpPr>
          <p:spPr>
            <a:xfrm>
              <a:off x="11928648" y="126099"/>
              <a:ext cx="238815" cy="576000"/>
            </a:xfrm>
            <a:prstGeom prst="rect">
              <a:avLst/>
            </a:prstGeom>
            <a:solidFill>
              <a:srgbClr val="1E497C"/>
            </a:solidFill>
            <a:ln w="12700">
              <a:solidFill>
                <a:srgbClr val="1E497C"/>
              </a:solidFill>
            </a:ln>
            <a:effectLst>
              <a:glow rad="38100">
                <a:schemeClr val="accent1">
                  <a:lumMod val="75000"/>
                  <a:alpha val="41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思源宋体" panose="02020700000000000000" pitchFamily="18" charset="-122"/>
                <a:ea typeface="思源宋体" panose="02020700000000000000" pitchFamily="18" charset="-122"/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1219364" y="295009"/>
              <a:ext cx="3308985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indent="0">
                <a:buFont typeface="Wingdings" panose="05000000000000000000" pitchFamily="2" charset="2"/>
                <a:buNone/>
              </a:pPr>
              <a:r>
                <a:rPr lang="en-US" altLang="zh-CN" sz="24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微软雅黑" panose="020B0503020204020204" pitchFamily="34" charset="-122"/>
                </a:rPr>
                <a:t>Client</a:t>
              </a:r>
              <a:r>
                <a:rPr lang="zh-CN" altLang="en-US" sz="24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微软雅黑" panose="020B0503020204020204" pitchFamily="34" charset="-122"/>
                </a:rPr>
                <a:t>客户端模块</a:t>
              </a:r>
            </a:p>
          </p:txBody>
        </p:sp>
      </p:grpSp>
      <p:sp>
        <p:nvSpPr>
          <p:cNvPr id="11" name="文本框 10"/>
          <p:cNvSpPr txBox="1"/>
          <p:nvPr/>
        </p:nvSpPr>
        <p:spPr>
          <a:xfrm>
            <a:off x="940193" y="1484784"/>
            <a:ext cx="10168835" cy="48501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1" dirty="0">
                <a:solidFill>
                  <a:srgbClr val="1E497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客户端缓存设计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 dirty="0">
                <a:solidFill>
                  <a:srgbClr val="1E497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对于非</a:t>
            </a:r>
            <a:r>
              <a:rPr lang="en-US" altLang="zh-CN" sz="1600" dirty="0">
                <a:solidFill>
                  <a:srgbClr val="1E497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create</a:t>
            </a:r>
            <a:r>
              <a:rPr lang="zh-CN" altLang="en-US" sz="1600" dirty="0">
                <a:solidFill>
                  <a:srgbClr val="1E497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的</a:t>
            </a:r>
            <a:r>
              <a:rPr lang="en-US" altLang="zh-CN" sz="1600" dirty="0">
                <a:solidFill>
                  <a:srgbClr val="1E497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SQL</a:t>
            </a:r>
            <a:r>
              <a:rPr lang="zh-CN" altLang="en-US" sz="1600" dirty="0">
                <a:solidFill>
                  <a:srgbClr val="1E497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命令，客户端会先在本地的缓存</a:t>
            </a:r>
            <a:r>
              <a:rPr lang="en-US" altLang="zh-CN" sz="1600" dirty="0">
                <a:solidFill>
                  <a:srgbClr val="1E497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cache</a:t>
            </a:r>
            <a:r>
              <a:rPr lang="zh-CN" altLang="en-US" sz="1600" dirty="0">
                <a:solidFill>
                  <a:srgbClr val="1E497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中查找表名是否有对应的从服务器的</a:t>
            </a:r>
            <a:r>
              <a:rPr lang="en-US" altLang="zh-CN" sz="1600" dirty="0" err="1">
                <a:solidFill>
                  <a:srgbClr val="1E497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ip</a:t>
            </a:r>
            <a:r>
              <a:rPr lang="zh-CN" altLang="en-US" sz="1600" dirty="0">
                <a:solidFill>
                  <a:srgbClr val="1E497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地址。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 dirty="0">
                <a:solidFill>
                  <a:srgbClr val="1E497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如果找到了对应</a:t>
            </a:r>
            <a:r>
              <a:rPr lang="en-US" altLang="zh-CN" sz="1600" dirty="0" err="1">
                <a:solidFill>
                  <a:srgbClr val="1E497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ip</a:t>
            </a:r>
            <a:r>
              <a:rPr lang="zh-CN" altLang="en-US" sz="1600" dirty="0">
                <a:solidFill>
                  <a:srgbClr val="1E497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地址，客户端就会尝试连接这个从服务器。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 dirty="0">
                <a:solidFill>
                  <a:srgbClr val="1E497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得到连接结果。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 dirty="0">
                <a:solidFill>
                  <a:srgbClr val="1E497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如果连接失败，即从服务器已经下线，那么根据容错容灾，本来在该从服务器的表已经被迁移到其它在线的从服务器上。此时客户端会向主服务器重新询问该表当前所在的从服务器的</a:t>
            </a:r>
            <a:r>
              <a:rPr lang="en-US" altLang="zh-CN" sz="1600" dirty="0" err="1">
                <a:solidFill>
                  <a:srgbClr val="1E497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ip</a:t>
            </a:r>
            <a:r>
              <a:rPr lang="zh-CN" altLang="en-US" sz="1600" dirty="0">
                <a:solidFill>
                  <a:srgbClr val="1E497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地址。得到</a:t>
            </a:r>
            <a:r>
              <a:rPr lang="en-US" altLang="zh-CN" sz="1600" dirty="0" err="1">
                <a:solidFill>
                  <a:srgbClr val="1E497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ip</a:t>
            </a:r>
            <a:r>
              <a:rPr lang="zh-CN" altLang="en-US" sz="1600" dirty="0">
                <a:solidFill>
                  <a:srgbClr val="1E497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地址后连接该</a:t>
            </a:r>
            <a:r>
              <a:rPr lang="en-US" altLang="zh-CN" sz="1600" dirty="0" err="1">
                <a:solidFill>
                  <a:srgbClr val="1E497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ip</a:t>
            </a:r>
            <a:r>
              <a:rPr lang="zh-CN" altLang="en-US" sz="1600" dirty="0">
                <a:solidFill>
                  <a:srgbClr val="1E497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的从服务器。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 dirty="0">
                <a:solidFill>
                  <a:srgbClr val="1E497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如果连接成功，则开始等待从服务器返回。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 dirty="0">
                <a:solidFill>
                  <a:srgbClr val="1E497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得到从服务器返回结果。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 dirty="0">
                <a:solidFill>
                  <a:srgbClr val="1E497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如果得到该表不存在的返回信息，则说明该表已经因为该从服务器曾经下线而经过容错容灾被迁移，因此需要重新向主服务器重新询问该表当前所在的从服务器的</a:t>
            </a:r>
            <a:r>
              <a:rPr lang="en-US" altLang="zh-CN" sz="1600" dirty="0" err="1">
                <a:solidFill>
                  <a:srgbClr val="1E497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ip</a:t>
            </a:r>
            <a:r>
              <a:rPr lang="zh-CN" altLang="en-US" sz="1600" dirty="0">
                <a:solidFill>
                  <a:srgbClr val="1E497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地址。得到</a:t>
            </a:r>
            <a:r>
              <a:rPr lang="en-US" altLang="zh-CN" sz="1600" dirty="0" err="1">
                <a:solidFill>
                  <a:srgbClr val="1E497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ip</a:t>
            </a:r>
            <a:r>
              <a:rPr lang="zh-CN" altLang="en-US" sz="1600" dirty="0">
                <a:solidFill>
                  <a:srgbClr val="1E497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地址后连接新</a:t>
            </a:r>
            <a:r>
              <a:rPr lang="en-US" altLang="zh-CN" sz="1600" dirty="0" err="1">
                <a:solidFill>
                  <a:srgbClr val="1E497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ip</a:t>
            </a:r>
            <a:r>
              <a:rPr lang="zh-CN" altLang="en-US" sz="1600" dirty="0">
                <a:solidFill>
                  <a:srgbClr val="1E497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的从服务器。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 dirty="0">
                <a:solidFill>
                  <a:srgbClr val="1E497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如果得到其它信息，则说明该表存在在从服务器上。返回的信息即为正确的</a:t>
            </a:r>
            <a:r>
              <a:rPr lang="en-US" altLang="zh-CN" sz="1600" dirty="0">
                <a:solidFill>
                  <a:srgbClr val="1E497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SQL</a:t>
            </a:r>
            <a:r>
              <a:rPr lang="zh-CN" altLang="en-US" sz="1600" dirty="0">
                <a:solidFill>
                  <a:srgbClr val="1E497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指令处理后的返回信息。</a:t>
            </a:r>
          </a:p>
          <a:p>
            <a:pPr marL="28575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endParaRPr lang="zh-CN" altLang="en-US" sz="1600" dirty="0">
              <a:solidFill>
                <a:srgbClr val="1E497C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</p:spTree>
  </p:cSld>
  <p:clrMapOvr>
    <a:masterClrMapping/>
  </p:clrMapOvr>
  <p:transition spd="slow" advClick="0" advTm="2000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/>
          <p:cNvGrpSpPr/>
          <p:nvPr/>
        </p:nvGrpSpPr>
        <p:grpSpPr>
          <a:xfrm>
            <a:off x="277659" y="126099"/>
            <a:ext cx="11889804" cy="686118"/>
            <a:chOff x="277659" y="126099"/>
            <a:chExt cx="11889804" cy="686118"/>
          </a:xfrm>
        </p:grpSpPr>
        <p:grpSp>
          <p:nvGrpSpPr>
            <p:cNvPr id="21" name="组合 20"/>
            <p:cNvGrpSpPr/>
            <p:nvPr/>
          </p:nvGrpSpPr>
          <p:grpSpPr>
            <a:xfrm>
              <a:off x="277659" y="236217"/>
              <a:ext cx="674369" cy="576000"/>
              <a:chOff x="277659" y="236217"/>
              <a:chExt cx="674369" cy="576000"/>
            </a:xfrm>
          </p:grpSpPr>
          <p:sp>
            <p:nvSpPr>
              <p:cNvPr id="34" name="矩形 33"/>
              <p:cNvSpPr/>
              <p:nvPr/>
            </p:nvSpPr>
            <p:spPr>
              <a:xfrm>
                <a:off x="326844" y="236217"/>
                <a:ext cx="576000" cy="576000"/>
              </a:xfrm>
              <a:prstGeom prst="rect">
                <a:avLst/>
              </a:prstGeom>
              <a:solidFill>
                <a:srgbClr val="1E497C"/>
              </a:solidFill>
              <a:ln w="12700">
                <a:solidFill>
                  <a:srgbClr val="1E497C"/>
                </a:solidFill>
              </a:ln>
              <a:effectLst>
                <a:glow rad="38100">
                  <a:schemeClr val="accent1">
                    <a:lumMod val="75000"/>
                    <a:alpha val="41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  <a:latin typeface="思源宋体" panose="02020700000000000000" pitchFamily="18" charset="-122"/>
                  <a:ea typeface="思源宋体" panose="02020700000000000000" pitchFamily="18" charset="-122"/>
                </a:endParaRPr>
              </a:p>
            </p:txBody>
          </p:sp>
          <p:sp>
            <p:nvSpPr>
              <p:cNvPr id="41" name="标题 2"/>
              <p:cNvSpPr txBox="1"/>
              <p:nvPr/>
            </p:nvSpPr>
            <p:spPr>
              <a:xfrm>
                <a:off x="277659" y="295262"/>
                <a:ext cx="674369" cy="45791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altLang="zh-CN" sz="2400" dirty="0">
                    <a:solidFill>
                      <a:schemeClr val="bg1"/>
                    </a:solidFill>
                    <a:latin typeface="思源宋体" panose="02020700000000000000" pitchFamily="18" charset="-122"/>
                    <a:ea typeface="思源宋体" panose="02020700000000000000" pitchFamily="18" charset="-122"/>
                    <a:cs typeface="+mn-ea"/>
                    <a:sym typeface="微软雅黑" panose="020B0503020204020204" pitchFamily="34" charset="-122"/>
                  </a:rPr>
                  <a:t>02</a:t>
                </a:r>
                <a:endParaRPr lang="zh-CN" altLang="en-US" sz="2400" dirty="0">
                  <a:solidFill>
                    <a:schemeClr val="bg1"/>
                  </a:solidFill>
                  <a:latin typeface="思源宋体" panose="02020700000000000000" pitchFamily="18" charset="-122"/>
                  <a:ea typeface="思源宋体" panose="02020700000000000000" pitchFamily="18" charset="-122"/>
                  <a:cs typeface="+mn-ea"/>
                  <a:sym typeface="微软雅黑" panose="020B0503020204020204" pitchFamily="34" charset="-122"/>
                </a:endParaRPr>
              </a:p>
            </p:txBody>
          </p:sp>
        </p:grpSp>
        <p:sp>
          <p:nvSpPr>
            <p:cNvPr id="26" name="矩形 25"/>
            <p:cNvSpPr/>
            <p:nvPr/>
          </p:nvSpPr>
          <p:spPr>
            <a:xfrm>
              <a:off x="11928648" y="126099"/>
              <a:ext cx="238815" cy="576000"/>
            </a:xfrm>
            <a:prstGeom prst="rect">
              <a:avLst/>
            </a:prstGeom>
            <a:solidFill>
              <a:srgbClr val="1E497C"/>
            </a:solidFill>
            <a:ln w="12700">
              <a:solidFill>
                <a:srgbClr val="1E497C"/>
              </a:solidFill>
            </a:ln>
            <a:effectLst>
              <a:glow rad="38100">
                <a:schemeClr val="accent1">
                  <a:lumMod val="75000"/>
                  <a:alpha val="41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思源宋体" panose="02020700000000000000" pitchFamily="18" charset="-122"/>
                <a:ea typeface="思源宋体" panose="02020700000000000000" pitchFamily="18" charset="-122"/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1219364" y="295009"/>
              <a:ext cx="5362575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indent="0">
                <a:buFont typeface="Wingdings" panose="05000000000000000000" pitchFamily="2" charset="2"/>
                <a:buNone/>
              </a:pPr>
              <a:r>
                <a:rPr lang="en-US" altLang="zh-CN" sz="24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微软雅黑" panose="020B0503020204020204" pitchFamily="34" charset="-122"/>
                </a:rPr>
                <a:t>Client</a:t>
              </a:r>
              <a:r>
                <a:rPr lang="zh-CN" altLang="en-US" sz="24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微软雅黑" panose="020B0503020204020204" pitchFamily="34" charset="-122"/>
                </a:rPr>
                <a:t>客户端模块</a:t>
              </a:r>
              <a:r>
                <a:rPr lang="en-US" altLang="zh-CN" sz="24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微软雅黑" panose="020B0503020204020204" pitchFamily="34" charset="-122"/>
                </a:rPr>
                <a:t>——</a:t>
              </a:r>
              <a:r>
                <a:rPr lang="zh-CN" altLang="en-US" sz="24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微软雅黑" panose="020B0503020204020204" pitchFamily="34" charset="-122"/>
                </a:rPr>
                <a:t>运行流程</a:t>
              </a: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9650" y="836930"/>
            <a:ext cx="6934200" cy="58997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2000">
        <p14:prism isInverted="1"/>
      </p:transition>
    </mc:Choice>
    <mc:Fallback xmlns="">
      <p:transition spd="slow" advClick="0" advTm="200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/>
          <p:cNvGrpSpPr/>
          <p:nvPr/>
        </p:nvGrpSpPr>
        <p:grpSpPr>
          <a:xfrm>
            <a:off x="277659" y="126099"/>
            <a:ext cx="11889804" cy="686118"/>
            <a:chOff x="277659" y="126099"/>
            <a:chExt cx="11889804" cy="686118"/>
          </a:xfrm>
        </p:grpSpPr>
        <p:grpSp>
          <p:nvGrpSpPr>
            <p:cNvPr id="21" name="组合 20"/>
            <p:cNvGrpSpPr/>
            <p:nvPr/>
          </p:nvGrpSpPr>
          <p:grpSpPr>
            <a:xfrm>
              <a:off x="277659" y="236217"/>
              <a:ext cx="674369" cy="576000"/>
              <a:chOff x="277659" y="236217"/>
              <a:chExt cx="674369" cy="576000"/>
            </a:xfrm>
          </p:grpSpPr>
          <p:sp>
            <p:nvSpPr>
              <p:cNvPr id="34" name="矩形 33"/>
              <p:cNvSpPr/>
              <p:nvPr/>
            </p:nvSpPr>
            <p:spPr>
              <a:xfrm>
                <a:off x="326844" y="236217"/>
                <a:ext cx="576000" cy="576000"/>
              </a:xfrm>
              <a:prstGeom prst="rect">
                <a:avLst/>
              </a:prstGeom>
              <a:solidFill>
                <a:srgbClr val="1E497C"/>
              </a:solidFill>
              <a:ln w="12700">
                <a:solidFill>
                  <a:srgbClr val="1E497C"/>
                </a:solidFill>
              </a:ln>
              <a:effectLst>
                <a:glow rad="38100">
                  <a:schemeClr val="accent1">
                    <a:lumMod val="75000"/>
                    <a:alpha val="41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  <a:latin typeface="思源宋体" panose="02020700000000000000" pitchFamily="18" charset="-122"/>
                  <a:ea typeface="思源宋体" panose="02020700000000000000" pitchFamily="18" charset="-122"/>
                </a:endParaRPr>
              </a:p>
            </p:txBody>
          </p:sp>
          <p:sp>
            <p:nvSpPr>
              <p:cNvPr id="41" name="标题 2"/>
              <p:cNvSpPr txBox="1"/>
              <p:nvPr/>
            </p:nvSpPr>
            <p:spPr>
              <a:xfrm>
                <a:off x="277659" y="295262"/>
                <a:ext cx="674369" cy="45791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altLang="zh-CN" sz="2400" dirty="0">
                    <a:solidFill>
                      <a:schemeClr val="bg1"/>
                    </a:solidFill>
                    <a:latin typeface="思源宋体" panose="02020700000000000000" pitchFamily="18" charset="-122"/>
                    <a:ea typeface="思源宋体" panose="02020700000000000000" pitchFamily="18" charset="-122"/>
                    <a:cs typeface="+mn-ea"/>
                    <a:sym typeface="微软雅黑" panose="020B0503020204020204" pitchFamily="34" charset="-122"/>
                  </a:rPr>
                  <a:t>02</a:t>
                </a:r>
                <a:endParaRPr lang="zh-CN" altLang="en-US" sz="2400" dirty="0">
                  <a:solidFill>
                    <a:schemeClr val="bg1"/>
                  </a:solidFill>
                  <a:latin typeface="思源宋体" panose="02020700000000000000" pitchFamily="18" charset="-122"/>
                  <a:ea typeface="思源宋体" panose="02020700000000000000" pitchFamily="18" charset="-122"/>
                  <a:cs typeface="+mn-ea"/>
                  <a:sym typeface="微软雅黑" panose="020B0503020204020204" pitchFamily="34" charset="-122"/>
                </a:endParaRPr>
              </a:p>
            </p:txBody>
          </p:sp>
        </p:grpSp>
        <p:sp>
          <p:nvSpPr>
            <p:cNvPr id="26" name="矩形 25"/>
            <p:cNvSpPr/>
            <p:nvPr/>
          </p:nvSpPr>
          <p:spPr>
            <a:xfrm>
              <a:off x="11928648" y="126099"/>
              <a:ext cx="238815" cy="576000"/>
            </a:xfrm>
            <a:prstGeom prst="rect">
              <a:avLst/>
            </a:prstGeom>
            <a:solidFill>
              <a:srgbClr val="1E497C"/>
            </a:solidFill>
            <a:ln w="12700">
              <a:solidFill>
                <a:srgbClr val="1E497C"/>
              </a:solidFill>
            </a:ln>
            <a:effectLst>
              <a:glow rad="38100">
                <a:schemeClr val="accent1">
                  <a:lumMod val="75000"/>
                  <a:alpha val="41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思源宋体" panose="02020700000000000000" pitchFamily="18" charset="-122"/>
                <a:ea typeface="思源宋体" panose="02020700000000000000" pitchFamily="18" charset="-122"/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1219364" y="295009"/>
              <a:ext cx="7348220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indent="0">
                <a:buFont typeface="Wingdings" panose="05000000000000000000" pitchFamily="2" charset="2"/>
                <a:buNone/>
              </a:pPr>
              <a:r>
                <a:rPr lang="en-US" altLang="zh-CN" sz="24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微软雅黑" panose="020B0503020204020204" pitchFamily="34" charset="-122"/>
                </a:rPr>
                <a:t>Master</a:t>
              </a:r>
              <a:r>
                <a:rPr lang="zh-CN" altLang="en-US" sz="24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微软雅黑" panose="020B0503020204020204" pitchFamily="34" charset="-122"/>
                </a:rPr>
                <a:t>主服务器</a:t>
              </a:r>
              <a:r>
                <a:rPr lang="en-US" altLang="zh-CN" sz="24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微软雅黑" panose="020B0503020204020204" pitchFamily="34" charset="-122"/>
                </a:rPr>
                <a:t>——</a:t>
              </a:r>
              <a:r>
                <a:rPr lang="zh-CN" altLang="en-US" sz="24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微软雅黑" panose="020B0503020204020204" pitchFamily="34" charset="-122"/>
                </a:rPr>
                <a:t>主要功能</a:t>
              </a:r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902844" y="1916832"/>
            <a:ext cx="10948670" cy="267652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>
              <a:lnSpc>
                <a:spcPct val="150000"/>
              </a:lnSpc>
              <a:buNone/>
            </a:pPr>
            <a:endParaRPr lang="en-US" altLang="zh-CN" sz="1600" b="0" dirty="0">
              <a:solidFill>
                <a:srgbClr val="1E497C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n"/>
            </a:pPr>
            <a:r>
              <a:rPr lang="zh-CN" altLang="en-US" sz="1600" b="0" dirty="0">
                <a:solidFill>
                  <a:srgbClr val="1E497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信息管理：通过</a:t>
            </a:r>
            <a:r>
              <a:rPr lang="en-US" altLang="zh-CN" sz="1600" b="0" dirty="0">
                <a:solidFill>
                  <a:srgbClr val="1E497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zookeeper</a:t>
            </a:r>
            <a:r>
              <a:rPr lang="zh-CN" altLang="en-US" sz="1600" b="0" dirty="0">
                <a:solidFill>
                  <a:srgbClr val="1E497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管理从节点目录、从节点上线目录，</a:t>
            </a:r>
            <a:r>
              <a:rPr lang="zh-CN" altLang="en-US" sz="1600" dirty="0">
                <a:solidFill>
                  <a:srgbClr val="1E497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管理</a:t>
            </a:r>
            <a:r>
              <a:rPr lang="en-US" altLang="zh-CN" sz="1600" dirty="0">
                <a:solidFill>
                  <a:srgbClr val="1E497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 </a:t>
            </a:r>
            <a:r>
              <a:rPr lang="zh-CN" altLang="en-US" sz="1600" dirty="0">
                <a:solidFill>
                  <a:srgbClr val="1E497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【从节点</a:t>
            </a:r>
            <a:r>
              <a:rPr lang="en-US" altLang="zh-CN" sz="1600" dirty="0">
                <a:solidFill>
                  <a:srgbClr val="1E497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ip——</a:t>
            </a:r>
            <a:r>
              <a:rPr lang="zh-CN" altLang="en-US" sz="1600" dirty="0">
                <a:solidFill>
                  <a:srgbClr val="1E497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从节点所拥有的</a:t>
            </a:r>
            <a:r>
              <a:rPr lang="en-US" altLang="zh-CN" sz="1600" dirty="0">
                <a:solidFill>
                  <a:srgbClr val="1E497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table_list </a:t>
            </a:r>
            <a:r>
              <a:rPr lang="zh-CN" altLang="en-US" sz="1600" dirty="0">
                <a:solidFill>
                  <a:srgbClr val="1E497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】</a:t>
            </a:r>
            <a:r>
              <a:rPr lang="en-US" altLang="zh-CN" sz="1600" dirty="0">
                <a:solidFill>
                  <a:srgbClr val="1E497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 </a:t>
            </a:r>
            <a:r>
              <a:rPr lang="zh-CN" altLang="en-US" sz="1600" dirty="0">
                <a:solidFill>
                  <a:srgbClr val="1E497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【</a:t>
            </a:r>
            <a:r>
              <a:rPr lang="en-US" altLang="zh-CN" sz="1600" dirty="0">
                <a:solidFill>
                  <a:srgbClr val="1E497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 table_name——</a:t>
            </a:r>
            <a:r>
              <a:rPr lang="zh-CN" altLang="en-US" sz="1600" dirty="0">
                <a:solidFill>
                  <a:srgbClr val="1E497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所属从节点</a:t>
            </a:r>
            <a:r>
              <a:rPr lang="en-US" altLang="zh-CN" sz="1600" dirty="0">
                <a:solidFill>
                  <a:srgbClr val="1E497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ip </a:t>
            </a:r>
            <a:r>
              <a:rPr lang="zh-CN" altLang="en-US" sz="1600" dirty="0">
                <a:solidFill>
                  <a:srgbClr val="1E497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】的对应信息</a:t>
            </a:r>
            <a:endParaRPr lang="zh-CN" altLang="en-US" sz="1600" b="0" dirty="0">
              <a:solidFill>
                <a:srgbClr val="1E497C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n"/>
            </a:pPr>
            <a:r>
              <a:rPr lang="zh-CN" altLang="en-US" sz="1600" b="0" dirty="0">
                <a:solidFill>
                  <a:srgbClr val="1E497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信息接收：接收</a:t>
            </a:r>
            <a:r>
              <a:rPr lang="en-US" altLang="zh-CN" sz="1600" b="0" dirty="0">
                <a:solidFill>
                  <a:srgbClr val="1E497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client</a:t>
            </a:r>
            <a:r>
              <a:rPr lang="zh-CN" altLang="en-US" sz="1600" b="0" dirty="0">
                <a:solidFill>
                  <a:srgbClr val="1E497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查询、改动表信息，返回对应的从节点</a:t>
            </a:r>
            <a:r>
              <a:rPr lang="en-US" altLang="zh-CN" sz="1600" b="0" dirty="0">
                <a:solidFill>
                  <a:srgbClr val="1E497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ip</a:t>
            </a:r>
            <a:r>
              <a:rPr lang="zh-CN" altLang="en-US" sz="1600" b="0" dirty="0">
                <a:solidFill>
                  <a:srgbClr val="1E497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；接收</a:t>
            </a:r>
            <a:r>
              <a:rPr lang="en-US" altLang="zh-CN" sz="1600" b="0" dirty="0">
                <a:solidFill>
                  <a:srgbClr val="1E497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region</a:t>
            </a:r>
            <a:r>
              <a:rPr lang="zh-CN" altLang="en-US" sz="1600" b="0" dirty="0">
                <a:solidFill>
                  <a:srgbClr val="1E497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表目录变动信息，更新记录</a:t>
            </a: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n"/>
            </a:pPr>
            <a:r>
              <a:rPr lang="zh-CN" altLang="en-US" sz="1600" b="0" dirty="0">
                <a:solidFill>
                  <a:srgbClr val="1E497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负载均衡：接收</a:t>
            </a:r>
            <a:r>
              <a:rPr lang="en-US" altLang="zh-CN" sz="1600" b="0" dirty="0">
                <a:solidFill>
                  <a:srgbClr val="1E497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client</a:t>
            </a:r>
            <a:r>
              <a:rPr lang="zh-CN" altLang="en-US" sz="1600" b="0" dirty="0">
                <a:solidFill>
                  <a:srgbClr val="1E497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创建表信息，返回合适的从节点</a:t>
            </a:r>
            <a:r>
              <a:rPr lang="en-US" altLang="zh-CN" sz="1600" b="0" dirty="0" err="1">
                <a:solidFill>
                  <a:srgbClr val="1E497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ip</a:t>
            </a:r>
            <a:r>
              <a:rPr lang="zh-CN" altLang="en-US" sz="1600" b="0" dirty="0">
                <a:solidFill>
                  <a:srgbClr val="1E497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；当从节点出现异常下线时，返回适合继承的从节点</a:t>
            </a:r>
            <a:r>
              <a:rPr lang="en-US" altLang="zh-CN" sz="1600" b="0" dirty="0" err="1">
                <a:solidFill>
                  <a:srgbClr val="1E497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ip</a:t>
            </a:r>
            <a:endParaRPr lang="en-US" altLang="zh-CN" sz="1600" b="0" dirty="0">
              <a:solidFill>
                <a:srgbClr val="1E497C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n"/>
            </a:pPr>
            <a:r>
              <a:rPr lang="zh-CN" altLang="en-US" sz="1600" b="0" dirty="0">
                <a:solidFill>
                  <a:srgbClr val="1E497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容错容灾：监听从节点消息，在其异常下线时，备份文件到新的从节点</a:t>
            </a:r>
          </a:p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endParaRPr lang="zh-CN" altLang="en-US" sz="1600" b="0" dirty="0">
              <a:solidFill>
                <a:srgbClr val="1E497C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2000">
        <p14:prism/>
      </p:transition>
    </mc:Choice>
    <mc:Fallback xmlns="">
      <p:transition spd="slow" advClick="0" advTm="200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image-202205200153129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3520" y="908685"/>
            <a:ext cx="6533515" cy="4295775"/>
          </a:xfrm>
          <a:prstGeom prst="rect">
            <a:avLst/>
          </a:prstGeom>
        </p:spPr>
      </p:pic>
      <p:grpSp>
        <p:nvGrpSpPr>
          <p:cNvPr id="20" name="组合 19"/>
          <p:cNvGrpSpPr/>
          <p:nvPr/>
        </p:nvGrpSpPr>
        <p:grpSpPr>
          <a:xfrm>
            <a:off x="277659" y="126099"/>
            <a:ext cx="11889804" cy="686118"/>
            <a:chOff x="277659" y="126099"/>
            <a:chExt cx="11889804" cy="686118"/>
          </a:xfrm>
        </p:grpSpPr>
        <p:grpSp>
          <p:nvGrpSpPr>
            <p:cNvPr id="21" name="组合 20"/>
            <p:cNvGrpSpPr/>
            <p:nvPr/>
          </p:nvGrpSpPr>
          <p:grpSpPr>
            <a:xfrm>
              <a:off x="277659" y="236217"/>
              <a:ext cx="674369" cy="576000"/>
              <a:chOff x="277659" y="236217"/>
              <a:chExt cx="674369" cy="576000"/>
            </a:xfrm>
          </p:grpSpPr>
          <p:sp>
            <p:nvSpPr>
              <p:cNvPr id="34" name="矩形 33"/>
              <p:cNvSpPr/>
              <p:nvPr/>
            </p:nvSpPr>
            <p:spPr>
              <a:xfrm>
                <a:off x="326844" y="236217"/>
                <a:ext cx="576000" cy="576000"/>
              </a:xfrm>
              <a:prstGeom prst="rect">
                <a:avLst/>
              </a:prstGeom>
              <a:solidFill>
                <a:srgbClr val="1E497C"/>
              </a:solidFill>
              <a:ln w="12700">
                <a:solidFill>
                  <a:srgbClr val="1E497C"/>
                </a:solidFill>
              </a:ln>
              <a:effectLst>
                <a:glow rad="38100">
                  <a:schemeClr val="accent1">
                    <a:lumMod val="75000"/>
                    <a:alpha val="41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  <a:latin typeface="思源宋体" panose="02020700000000000000" pitchFamily="18" charset="-122"/>
                  <a:ea typeface="思源宋体" panose="02020700000000000000" pitchFamily="18" charset="-122"/>
                </a:endParaRPr>
              </a:p>
            </p:txBody>
          </p:sp>
          <p:sp>
            <p:nvSpPr>
              <p:cNvPr id="41" name="标题 2"/>
              <p:cNvSpPr txBox="1"/>
              <p:nvPr/>
            </p:nvSpPr>
            <p:spPr>
              <a:xfrm>
                <a:off x="277659" y="295262"/>
                <a:ext cx="674369" cy="45791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altLang="zh-CN" sz="2400" dirty="0">
                    <a:solidFill>
                      <a:schemeClr val="bg1"/>
                    </a:solidFill>
                    <a:latin typeface="思源宋体" panose="02020700000000000000" pitchFamily="18" charset="-122"/>
                    <a:ea typeface="思源宋体" panose="02020700000000000000" pitchFamily="18" charset="-122"/>
                    <a:cs typeface="+mn-ea"/>
                    <a:sym typeface="微软雅黑" panose="020B0503020204020204" pitchFamily="34" charset="-122"/>
                  </a:rPr>
                  <a:t>02</a:t>
                </a:r>
                <a:endParaRPr lang="zh-CN" altLang="en-US" sz="2400" dirty="0">
                  <a:solidFill>
                    <a:schemeClr val="bg1"/>
                  </a:solidFill>
                  <a:latin typeface="思源宋体" panose="02020700000000000000" pitchFamily="18" charset="-122"/>
                  <a:ea typeface="思源宋体" panose="02020700000000000000" pitchFamily="18" charset="-122"/>
                  <a:cs typeface="+mn-ea"/>
                  <a:sym typeface="微软雅黑" panose="020B0503020204020204" pitchFamily="34" charset="-122"/>
                </a:endParaRPr>
              </a:p>
            </p:txBody>
          </p:sp>
        </p:grpSp>
        <p:sp>
          <p:nvSpPr>
            <p:cNvPr id="26" name="矩形 25"/>
            <p:cNvSpPr/>
            <p:nvPr/>
          </p:nvSpPr>
          <p:spPr>
            <a:xfrm>
              <a:off x="11928648" y="126099"/>
              <a:ext cx="238815" cy="576000"/>
            </a:xfrm>
            <a:prstGeom prst="rect">
              <a:avLst/>
            </a:prstGeom>
            <a:solidFill>
              <a:srgbClr val="1E497C"/>
            </a:solidFill>
            <a:ln w="12700">
              <a:solidFill>
                <a:srgbClr val="1E497C"/>
              </a:solidFill>
            </a:ln>
            <a:effectLst>
              <a:glow rad="38100">
                <a:schemeClr val="accent1">
                  <a:lumMod val="75000"/>
                  <a:alpha val="41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思源宋体" panose="02020700000000000000" pitchFamily="18" charset="-122"/>
                <a:ea typeface="思源宋体" panose="02020700000000000000" pitchFamily="18" charset="-122"/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1219364" y="295009"/>
              <a:ext cx="7348220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indent="0">
                <a:buFont typeface="Wingdings" panose="05000000000000000000" pitchFamily="2" charset="2"/>
                <a:buNone/>
              </a:pPr>
              <a:r>
                <a:rPr lang="en-US" altLang="zh-CN" sz="24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微软雅黑" panose="020B0503020204020204" pitchFamily="34" charset="-122"/>
                </a:rPr>
                <a:t>Master</a:t>
              </a:r>
              <a:r>
                <a:rPr lang="zh-CN" altLang="en-US" sz="24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微软雅黑" panose="020B0503020204020204" pitchFamily="34" charset="-122"/>
                </a:rPr>
                <a:t>主服务器</a:t>
              </a:r>
            </a:p>
          </p:txBody>
        </p:sp>
      </p:grpSp>
      <p:sp>
        <p:nvSpPr>
          <p:cNvPr id="100" name="文本框 99"/>
          <p:cNvSpPr txBox="1"/>
          <p:nvPr/>
        </p:nvSpPr>
        <p:spPr>
          <a:xfrm>
            <a:off x="767715" y="1772920"/>
            <a:ext cx="10948670" cy="82994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>
              <a:lnSpc>
                <a:spcPct val="150000"/>
              </a:lnSpc>
              <a:buNone/>
            </a:pPr>
            <a:endParaRPr lang="en-US" altLang="zh-CN" sz="1600" b="0" dirty="0">
              <a:solidFill>
                <a:srgbClr val="1E497C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endParaRPr lang="zh-CN" altLang="en-US" sz="1600" b="0" dirty="0">
              <a:solidFill>
                <a:srgbClr val="1E497C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63525" y="981075"/>
            <a:ext cx="4789170" cy="526224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sz="1600" b="0" dirty="0">
                <a:solidFill>
                  <a:srgbClr val="1E497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Zookeeper </a:t>
            </a:r>
            <a:r>
              <a:rPr lang="zh-CN" altLang="en-US" sz="1600" b="0" dirty="0">
                <a:solidFill>
                  <a:srgbClr val="1E497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事件监听</a:t>
            </a: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p"/>
            </a:pPr>
            <a:r>
              <a:rPr lang="en-US" altLang="zh-CN" sz="1600" b="0" dirty="0">
                <a:solidFill>
                  <a:srgbClr val="1E497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CuratorController 负责维护、监控zookeeper结构，负责创建zookeeper树形结构的节点，其中包括检测节点的类型。而后者负责监控规定根目录(/db)下所有节点的变化情况</a:t>
            </a: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p"/>
            </a:pPr>
            <a:r>
              <a:rPr lang="en-US" altLang="zh-CN" sz="1600" b="0" dirty="0">
                <a:solidFill>
                  <a:srgbClr val="1E497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ServiceStrategyExecutor 实现了 PathChildrenCacheListener 接口， 即作为zookeeper子节点的监控器</a:t>
            </a:r>
            <a:r>
              <a:rPr lang="zh-CN" altLang="en-US" sz="1600" b="0" dirty="0">
                <a:solidFill>
                  <a:srgbClr val="1E497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（需要重载事件处理函数）</a:t>
            </a:r>
            <a:r>
              <a:rPr lang="en-US" altLang="zh-CN" sz="1600" b="0" dirty="0">
                <a:solidFill>
                  <a:srgbClr val="1E497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，主要是处理三种类型的事件：</a:t>
            </a:r>
            <a:r>
              <a:rPr lang="zh-CN" altLang="en-US" sz="1600" b="0" dirty="0">
                <a:solidFill>
                  <a:srgbClr val="1E497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上线、更新、移除</a:t>
            </a:r>
            <a:r>
              <a:rPr lang="en-US" altLang="zh-CN" sz="1600" b="0" dirty="0">
                <a:solidFill>
                  <a:srgbClr val="1E497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，并交由strategyExecutor 中对应的函数处理</a:t>
            </a:r>
            <a:r>
              <a:rPr lang="zh-CN" altLang="en-US" sz="1600" b="0" dirty="0">
                <a:solidFill>
                  <a:srgbClr val="1E497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，</a:t>
            </a: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p"/>
            </a:pPr>
            <a:r>
              <a:rPr lang="en-US" altLang="zh-CN" sz="1600" dirty="0">
                <a:solidFill>
                  <a:srgbClr val="1E497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strategyExecutor</a:t>
            </a:r>
            <a:r>
              <a:rPr lang="en-US" altLang="zh-CN" sz="1600" b="0" dirty="0">
                <a:solidFill>
                  <a:srgbClr val="1E497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负责整合命令信息，如命令前缀、失效与恢复的从节点ip，之后再调用命令处理程序对应的处理模块，执行对应事件的策略</a:t>
            </a:r>
            <a:endParaRPr lang="zh-CN" altLang="en-US" sz="1600" b="0" dirty="0">
              <a:solidFill>
                <a:srgbClr val="1E497C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375910" y="5733415"/>
            <a:ext cx="6750685" cy="82994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r>
              <a:rPr sz="1600" b="0" dirty="0">
                <a:solidFill>
                  <a:srgbClr val="1E497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SocketUtils 部分比较独立，负责获取该主机在集群的局域网中的ip地址</a:t>
            </a: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p"/>
            </a:pPr>
            <a:endParaRPr lang="zh-CN" altLang="en-US" sz="1600" b="0" dirty="0">
              <a:solidFill>
                <a:srgbClr val="1E497C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2000">
        <p14:prism/>
      </p:transition>
    </mc:Choice>
    <mc:Fallback xmlns="">
      <p:transition spd="slow" advClick="0" advTm="200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/>
          <p:cNvGrpSpPr/>
          <p:nvPr/>
        </p:nvGrpSpPr>
        <p:grpSpPr>
          <a:xfrm>
            <a:off x="277659" y="126099"/>
            <a:ext cx="11889804" cy="686118"/>
            <a:chOff x="277659" y="126099"/>
            <a:chExt cx="11889804" cy="686118"/>
          </a:xfrm>
        </p:grpSpPr>
        <p:grpSp>
          <p:nvGrpSpPr>
            <p:cNvPr id="21" name="组合 20"/>
            <p:cNvGrpSpPr/>
            <p:nvPr/>
          </p:nvGrpSpPr>
          <p:grpSpPr>
            <a:xfrm>
              <a:off x="277659" y="236217"/>
              <a:ext cx="674369" cy="576000"/>
              <a:chOff x="277659" y="236217"/>
              <a:chExt cx="674369" cy="576000"/>
            </a:xfrm>
          </p:grpSpPr>
          <p:sp>
            <p:nvSpPr>
              <p:cNvPr id="34" name="矩形 33"/>
              <p:cNvSpPr/>
              <p:nvPr/>
            </p:nvSpPr>
            <p:spPr>
              <a:xfrm>
                <a:off x="326844" y="236217"/>
                <a:ext cx="576000" cy="576000"/>
              </a:xfrm>
              <a:prstGeom prst="rect">
                <a:avLst/>
              </a:prstGeom>
              <a:solidFill>
                <a:srgbClr val="1E497C"/>
              </a:solidFill>
              <a:ln w="12700">
                <a:solidFill>
                  <a:srgbClr val="1E497C"/>
                </a:solidFill>
              </a:ln>
              <a:effectLst>
                <a:glow rad="38100">
                  <a:schemeClr val="accent1">
                    <a:lumMod val="75000"/>
                    <a:alpha val="41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  <a:latin typeface="思源宋体" panose="02020700000000000000" pitchFamily="18" charset="-122"/>
                  <a:ea typeface="思源宋体" panose="02020700000000000000" pitchFamily="18" charset="-122"/>
                </a:endParaRPr>
              </a:p>
            </p:txBody>
          </p:sp>
          <p:sp>
            <p:nvSpPr>
              <p:cNvPr id="41" name="标题 2"/>
              <p:cNvSpPr txBox="1"/>
              <p:nvPr/>
            </p:nvSpPr>
            <p:spPr>
              <a:xfrm>
                <a:off x="277659" y="295262"/>
                <a:ext cx="674369" cy="45791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altLang="zh-CN" sz="2400" dirty="0">
                    <a:solidFill>
                      <a:schemeClr val="bg1"/>
                    </a:solidFill>
                    <a:latin typeface="思源宋体" panose="02020700000000000000" pitchFamily="18" charset="-122"/>
                    <a:ea typeface="思源宋体" panose="02020700000000000000" pitchFamily="18" charset="-122"/>
                    <a:cs typeface="+mn-ea"/>
                    <a:sym typeface="微软雅黑" panose="020B0503020204020204" pitchFamily="34" charset="-122"/>
                  </a:rPr>
                  <a:t>02</a:t>
                </a:r>
                <a:endParaRPr lang="zh-CN" altLang="en-US" sz="2400" dirty="0">
                  <a:solidFill>
                    <a:schemeClr val="bg1"/>
                  </a:solidFill>
                  <a:latin typeface="思源宋体" panose="02020700000000000000" pitchFamily="18" charset="-122"/>
                  <a:ea typeface="思源宋体" panose="02020700000000000000" pitchFamily="18" charset="-122"/>
                  <a:cs typeface="+mn-ea"/>
                  <a:sym typeface="微软雅黑" panose="020B0503020204020204" pitchFamily="34" charset="-122"/>
                </a:endParaRPr>
              </a:p>
            </p:txBody>
          </p:sp>
        </p:grpSp>
        <p:sp>
          <p:nvSpPr>
            <p:cNvPr id="26" name="矩形 25"/>
            <p:cNvSpPr/>
            <p:nvPr/>
          </p:nvSpPr>
          <p:spPr>
            <a:xfrm>
              <a:off x="11928648" y="126099"/>
              <a:ext cx="238815" cy="576000"/>
            </a:xfrm>
            <a:prstGeom prst="rect">
              <a:avLst/>
            </a:prstGeom>
            <a:solidFill>
              <a:srgbClr val="1E497C"/>
            </a:solidFill>
            <a:ln w="12700">
              <a:solidFill>
                <a:srgbClr val="1E497C"/>
              </a:solidFill>
            </a:ln>
            <a:effectLst>
              <a:glow rad="38100">
                <a:schemeClr val="accent1">
                  <a:lumMod val="75000"/>
                  <a:alpha val="41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思源宋体" panose="02020700000000000000" pitchFamily="18" charset="-122"/>
                <a:ea typeface="思源宋体" panose="02020700000000000000" pitchFamily="18" charset="-122"/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1219364" y="295009"/>
              <a:ext cx="3308985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indent="0">
                <a:buFont typeface="Wingdings" panose="05000000000000000000" pitchFamily="2" charset="2"/>
                <a:buNone/>
              </a:pPr>
              <a:r>
                <a:rPr lang="en-US" altLang="zh-CN" sz="24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微软雅黑" panose="020B0503020204020204" pitchFamily="34" charset="-122"/>
                </a:rPr>
                <a:t>Master</a:t>
              </a:r>
              <a:r>
                <a:rPr lang="zh-CN" altLang="en-US" sz="24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微软雅黑" panose="020B0503020204020204" pitchFamily="34" charset="-122"/>
                </a:rPr>
                <a:t>主服务器</a:t>
              </a: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911225" y="1412875"/>
            <a:ext cx="4680719" cy="4480842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altLang="zh-CN" sz="1600" b="0" dirty="0">
                <a:solidFill>
                  <a:srgbClr val="1E497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MasterServer</a:t>
            </a:r>
            <a:r>
              <a:rPr lang="zh-CN" altLang="en-US" sz="1600" b="0" dirty="0">
                <a:solidFill>
                  <a:srgbClr val="1E497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开启</a:t>
            </a:r>
            <a:r>
              <a:rPr lang="en-US" altLang="zh-CN" sz="1600" b="0" dirty="0">
                <a:solidFill>
                  <a:srgbClr val="1E497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Master</a:t>
            </a:r>
            <a:r>
              <a:rPr lang="en-US" altLang="zh-CN" sz="1600" dirty="0">
                <a:solidFill>
                  <a:srgbClr val="1E497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Controller</a:t>
            </a:r>
            <a:r>
              <a:rPr lang="en-US" altLang="zh-CN" sz="1600" b="0" dirty="0">
                <a:solidFill>
                  <a:srgbClr val="1E497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——</a:t>
            </a:r>
          </a:p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endParaRPr lang="en-US" altLang="zh-CN" sz="1600" b="0" dirty="0">
              <a:solidFill>
                <a:srgbClr val="1E497C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p"/>
            </a:pPr>
            <a:r>
              <a:rPr lang="en-US" altLang="zh-CN" sz="1600" b="0" dirty="0">
                <a:solidFill>
                  <a:srgbClr val="1E497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BackupInfo</a:t>
            </a:r>
            <a:r>
              <a:rPr lang="zh-CN" altLang="en-US" sz="1600" b="0" dirty="0">
                <a:solidFill>
                  <a:srgbClr val="1E497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记录了备份节点的信息</a:t>
            </a:r>
            <a:endParaRPr lang="en-US" altLang="zh-CN" sz="1600" b="0" dirty="0">
              <a:solidFill>
                <a:srgbClr val="1E497C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p"/>
            </a:pPr>
            <a:r>
              <a:rPr lang="en-US" altLang="zh-CN" sz="1600" b="0" dirty="0">
                <a:solidFill>
                  <a:srgbClr val="1E497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commandProcess</a:t>
            </a:r>
            <a:r>
              <a:rPr lang="zh-CN" altLang="en-US" sz="1600" b="0" dirty="0">
                <a:solidFill>
                  <a:srgbClr val="1E497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处理接收到的命令</a:t>
            </a:r>
            <a:endParaRPr lang="en-US" altLang="zh-CN" sz="1600" b="0" dirty="0">
              <a:solidFill>
                <a:srgbClr val="1E497C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p"/>
            </a:pPr>
            <a:r>
              <a:rPr lang="en-US" altLang="zh-CN" sz="1600" b="0" dirty="0">
                <a:solidFill>
                  <a:srgbClr val="1E497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SocketController</a:t>
            </a:r>
            <a:r>
              <a:rPr lang="zh-CN" altLang="en-US" sz="1600" b="0" dirty="0">
                <a:solidFill>
                  <a:srgbClr val="1E497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、</a:t>
            </a:r>
            <a:r>
              <a:rPr lang="en-US" altLang="zh-CN" sz="1600" b="0" dirty="0">
                <a:solidFill>
                  <a:srgbClr val="1E497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SocketThread</a:t>
            </a:r>
            <a:r>
              <a:rPr lang="zh-CN" altLang="en-US" sz="1600" b="0" dirty="0">
                <a:solidFill>
                  <a:srgbClr val="1E497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处理</a:t>
            </a:r>
            <a:r>
              <a:rPr lang="en-US" altLang="zh-CN" sz="1600" b="0" dirty="0">
                <a:solidFill>
                  <a:srgbClr val="1E497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Socket</a:t>
            </a:r>
            <a:r>
              <a:rPr lang="zh-CN" altLang="en-US" sz="1600" b="0" dirty="0">
                <a:solidFill>
                  <a:srgbClr val="1E497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线程连接，收发信息</a:t>
            </a: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p"/>
            </a:pPr>
            <a:r>
              <a:rPr lang="en-US" altLang="zh-CN" sz="1600" b="0" dirty="0">
                <a:solidFill>
                  <a:srgbClr val="1E497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TableController</a:t>
            </a:r>
            <a:r>
              <a:rPr lang="zh-CN" altLang="en-US" sz="1600" b="0" dirty="0">
                <a:solidFill>
                  <a:srgbClr val="1E497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记录、处理从节点</a:t>
            </a:r>
            <a:r>
              <a:rPr lang="en-US" altLang="zh-CN" sz="1600" b="0" dirty="0">
                <a:solidFill>
                  <a:srgbClr val="1E497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ip</a:t>
            </a:r>
            <a:r>
              <a:rPr lang="zh-CN" altLang="en-US" sz="1600" b="0" dirty="0">
                <a:solidFill>
                  <a:srgbClr val="1E497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和数据表之间的关系</a:t>
            </a: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p"/>
            </a:pPr>
            <a:r>
              <a:rPr lang="en-US" altLang="zh-CN" sz="1600" b="0" dirty="0">
                <a:solidFill>
                  <a:srgbClr val="1E497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ZookeeperController</a:t>
            </a:r>
            <a:r>
              <a:rPr lang="zh-CN" altLang="en-US" sz="1600" b="0" dirty="0">
                <a:solidFill>
                  <a:srgbClr val="1E497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管理</a:t>
            </a:r>
            <a:r>
              <a:rPr lang="en-US" altLang="zh-CN" sz="1600" b="0" dirty="0">
                <a:solidFill>
                  <a:srgbClr val="1E497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Zookeeper</a:t>
            </a:r>
            <a:r>
              <a:rPr lang="zh-CN" altLang="en-US" sz="1600" b="0" dirty="0">
                <a:solidFill>
                  <a:srgbClr val="1E497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操作</a:t>
            </a:r>
          </a:p>
          <a:p>
            <a:pPr>
              <a:lnSpc>
                <a:spcPct val="150000"/>
              </a:lnSpc>
            </a:pPr>
            <a:endParaRPr lang="zh-CN" altLang="en-US" sz="1600" b="0" dirty="0">
              <a:solidFill>
                <a:srgbClr val="1E497C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p"/>
            </a:pPr>
            <a:endParaRPr lang="zh-CN" altLang="en-US" sz="1600" b="0" dirty="0">
              <a:solidFill>
                <a:srgbClr val="1E497C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p"/>
            </a:pPr>
            <a:endParaRPr lang="zh-CN" altLang="en-US" sz="1600" b="0" dirty="0">
              <a:solidFill>
                <a:srgbClr val="1E497C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6763" y="44624"/>
            <a:ext cx="5850240" cy="6858000"/>
          </a:xfrm>
          <a:prstGeom prst="rect">
            <a:avLst/>
          </a:prstGeom>
        </p:spPr>
      </p:pic>
    </p:spTree>
  </p:cSld>
  <p:clrMapOvr>
    <a:masterClrMapping/>
  </p:clrMapOvr>
  <p:transition spd="slow" advClick="0" advTm="2000">
    <p:cover dir="d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325" y="272415"/>
            <a:ext cx="10319385" cy="6313805"/>
          </a:xfrm>
          <a:prstGeom prst="rect">
            <a:avLst/>
          </a:prstGeom>
        </p:spPr>
      </p:pic>
      <p:grpSp>
        <p:nvGrpSpPr>
          <p:cNvPr id="20" name="组合 19"/>
          <p:cNvGrpSpPr/>
          <p:nvPr/>
        </p:nvGrpSpPr>
        <p:grpSpPr>
          <a:xfrm>
            <a:off x="277659" y="126099"/>
            <a:ext cx="11889804" cy="686118"/>
            <a:chOff x="277659" y="126099"/>
            <a:chExt cx="11889804" cy="686118"/>
          </a:xfrm>
        </p:grpSpPr>
        <p:grpSp>
          <p:nvGrpSpPr>
            <p:cNvPr id="21" name="组合 20"/>
            <p:cNvGrpSpPr/>
            <p:nvPr/>
          </p:nvGrpSpPr>
          <p:grpSpPr>
            <a:xfrm>
              <a:off x="277659" y="236217"/>
              <a:ext cx="674369" cy="576000"/>
              <a:chOff x="277659" y="236217"/>
              <a:chExt cx="674369" cy="576000"/>
            </a:xfrm>
          </p:grpSpPr>
          <p:sp>
            <p:nvSpPr>
              <p:cNvPr id="34" name="矩形 33"/>
              <p:cNvSpPr/>
              <p:nvPr/>
            </p:nvSpPr>
            <p:spPr>
              <a:xfrm>
                <a:off x="326844" y="236217"/>
                <a:ext cx="576000" cy="576000"/>
              </a:xfrm>
              <a:prstGeom prst="rect">
                <a:avLst/>
              </a:prstGeom>
              <a:solidFill>
                <a:srgbClr val="1E497C"/>
              </a:solidFill>
              <a:ln w="12700">
                <a:solidFill>
                  <a:srgbClr val="1E497C"/>
                </a:solidFill>
              </a:ln>
              <a:effectLst>
                <a:glow rad="38100">
                  <a:schemeClr val="accent1">
                    <a:lumMod val="75000"/>
                    <a:alpha val="41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  <a:latin typeface="思源宋体" panose="02020700000000000000" pitchFamily="18" charset="-122"/>
                  <a:ea typeface="思源宋体" panose="02020700000000000000" pitchFamily="18" charset="-122"/>
                </a:endParaRPr>
              </a:p>
            </p:txBody>
          </p:sp>
          <p:sp>
            <p:nvSpPr>
              <p:cNvPr id="41" name="标题 2"/>
              <p:cNvSpPr txBox="1"/>
              <p:nvPr/>
            </p:nvSpPr>
            <p:spPr>
              <a:xfrm>
                <a:off x="277659" y="295262"/>
                <a:ext cx="674369" cy="45791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altLang="zh-CN" sz="2400" dirty="0">
                    <a:solidFill>
                      <a:schemeClr val="bg1"/>
                    </a:solidFill>
                    <a:latin typeface="思源宋体" panose="02020700000000000000" pitchFamily="18" charset="-122"/>
                    <a:ea typeface="思源宋体" panose="02020700000000000000" pitchFamily="18" charset="-122"/>
                    <a:cs typeface="+mn-ea"/>
                    <a:sym typeface="微软雅黑" panose="020B0503020204020204" pitchFamily="34" charset="-122"/>
                  </a:rPr>
                  <a:t>02</a:t>
                </a:r>
                <a:endParaRPr lang="zh-CN" altLang="en-US" sz="2400" dirty="0">
                  <a:solidFill>
                    <a:schemeClr val="bg1"/>
                  </a:solidFill>
                  <a:latin typeface="思源宋体" panose="02020700000000000000" pitchFamily="18" charset="-122"/>
                  <a:ea typeface="思源宋体" panose="02020700000000000000" pitchFamily="18" charset="-122"/>
                  <a:cs typeface="+mn-ea"/>
                  <a:sym typeface="微软雅黑" panose="020B0503020204020204" pitchFamily="34" charset="-122"/>
                </a:endParaRPr>
              </a:p>
            </p:txBody>
          </p:sp>
        </p:grpSp>
        <p:sp>
          <p:nvSpPr>
            <p:cNvPr id="26" name="矩形 25"/>
            <p:cNvSpPr/>
            <p:nvPr/>
          </p:nvSpPr>
          <p:spPr>
            <a:xfrm>
              <a:off x="11928648" y="126099"/>
              <a:ext cx="238815" cy="576000"/>
            </a:xfrm>
            <a:prstGeom prst="rect">
              <a:avLst/>
            </a:prstGeom>
            <a:solidFill>
              <a:srgbClr val="1E497C"/>
            </a:solidFill>
            <a:ln w="12700">
              <a:solidFill>
                <a:srgbClr val="1E497C"/>
              </a:solidFill>
            </a:ln>
            <a:effectLst>
              <a:glow rad="38100">
                <a:schemeClr val="accent1">
                  <a:lumMod val="75000"/>
                  <a:alpha val="41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思源宋体" panose="02020700000000000000" pitchFamily="18" charset="-122"/>
                <a:ea typeface="思源宋体" panose="02020700000000000000" pitchFamily="18" charset="-122"/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1219364" y="295009"/>
              <a:ext cx="3308985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indent="0">
                <a:buFont typeface="Wingdings" panose="05000000000000000000" pitchFamily="2" charset="2"/>
                <a:buNone/>
              </a:pPr>
              <a:r>
                <a:rPr lang="en-US" altLang="zh-CN" sz="24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微软雅黑" panose="020B0503020204020204" pitchFamily="34" charset="-122"/>
                </a:rPr>
                <a:t>Master</a:t>
              </a:r>
              <a:r>
                <a:rPr lang="zh-CN" altLang="en-US" sz="24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微软雅黑" panose="020B0503020204020204" pitchFamily="34" charset="-122"/>
                </a:rPr>
                <a:t>主服务器</a:t>
              </a:r>
            </a:p>
          </p:txBody>
        </p:sp>
      </p:grpSp>
    </p:spTree>
  </p:cSld>
  <p:clrMapOvr>
    <a:masterClrMapping/>
  </p:clrMapOvr>
  <p:transition spd="slow" advClick="0" advTm="2000">
    <p:comb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/>
          <p:cNvGrpSpPr/>
          <p:nvPr/>
        </p:nvGrpSpPr>
        <p:grpSpPr>
          <a:xfrm>
            <a:off x="277659" y="126099"/>
            <a:ext cx="11889804" cy="686118"/>
            <a:chOff x="277659" y="126099"/>
            <a:chExt cx="11889804" cy="686118"/>
          </a:xfrm>
        </p:grpSpPr>
        <p:grpSp>
          <p:nvGrpSpPr>
            <p:cNvPr id="21" name="组合 20"/>
            <p:cNvGrpSpPr/>
            <p:nvPr/>
          </p:nvGrpSpPr>
          <p:grpSpPr>
            <a:xfrm>
              <a:off x="277659" y="236217"/>
              <a:ext cx="674369" cy="576000"/>
              <a:chOff x="277659" y="236217"/>
              <a:chExt cx="674369" cy="576000"/>
            </a:xfrm>
          </p:grpSpPr>
          <p:sp>
            <p:nvSpPr>
              <p:cNvPr id="34" name="矩形 33"/>
              <p:cNvSpPr/>
              <p:nvPr/>
            </p:nvSpPr>
            <p:spPr>
              <a:xfrm>
                <a:off x="326844" y="236217"/>
                <a:ext cx="576000" cy="576000"/>
              </a:xfrm>
              <a:prstGeom prst="rect">
                <a:avLst/>
              </a:prstGeom>
              <a:solidFill>
                <a:srgbClr val="1E497C"/>
              </a:solidFill>
              <a:ln w="12700">
                <a:solidFill>
                  <a:srgbClr val="1E497C"/>
                </a:solidFill>
              </a:ln>
              <a:effectLst>
                <a:glow rad="38100">
                  <a:schemeClr val="accent1">
                    <a:lumMod val="75000"/>
                    <a:alpha val="41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  <a:latin typeface="思源宋体" panose="02020700000000000000" pitchFamily="18" charset="-122"/>
                  <a:ea typeface="思源宋体" panose="02020700000000000000" pitchFamily="18" charset="-122"/>
                </a:endParaRPr>
              </a:p>
            </p:txBody>
          </p:sp>
          <p:sp>
            <p:nvSpPr>
              <p:cNvPr id="41" name="标题 2"/>
              <p:cNvSpPr txBox="1"/>
              <p:nvPr/>
            </p:nvSpPr>
            <p:spPr>
              <a:xfrm>
                <a:off x="277659" y="295262"/>
                <a:ext cx="674369" cy="45791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altLang="zh-CN" sz="2400" dirty="0">
                    <a:solidFill>
                      <a:schemeClr val="bg1"/>
                    </a:solidFill>
                    <a:latin typeface="思源宋体" panose="02020700000000000000" pitchFamily="18" charset="-122"/>
                    <a:ea typeface="思源宋体" panose="02020700000000000000" pitchFamily="18" charset="-122"/>
                    <a:cs typeface="+mn-ea"/>
                    <a:sym typeface="微软雅黑" panose="020B0503020204020204" pitchFamily="34" charset="-122"/>
                  </a:rPr>
                  <a:t>02</a:t>
                </a:r>
                <a:endParaRPr lang="zh-CN" altLang="en-US" sz="2400" dirty="0">
                  <a:solidFill>
                    <a:schemeClr val="bg1"/>
                  </a:solidFill>
                  <a:latin typeface="思源宋体" panose="02020700000000000000" pitchFamily="18" charset="-122"/>
                  <a:ea typeface="思源宋体" panose="02020700000000000000" pitchFamily="18" charset="-122"/>
                  <a:cs typeface="+mn-ea"/>
                  <a:sym typeface="微软雅黑" panose="020B0503020204020204" pitchFamily="34" charset="-122"/>
                </a:endParaRPr>
              </a:p>
            </p:txBody>
          </p:sp>
        </p:grpSp>
        <p:sp>
          <p:nvSpPr>
            <p:cNvPr id="26" name="矩形 25"/>
            <p:cNvSpPr/>
            <p:nvPr/>
          </p:nvSpPr>
          <p:spPr>
            <a:xfrm>
              <a:off x="11928648" y="126099"/>
              <a:ext cx="238815" cy="576000"/>
            </a:xfrm>
            <a:prstGeom prst="rect">
              <a:avLst/>
            </a:prstGeom>
            <a:solidFill>
              <a:srgbClr val="1E497C"/>
            </a:solidFill>
            <a:ln w="12700">
              <a:solidFill>
                <a:srgbClr val="1E497C"/>
              </a:solidFill>
            </a:ln>
            <a:effectLst>
              <a:glow rad="38100">
                <a:schemeClr val="accent1">
                  <a:lumMod val="75000"/>
                  <a:alpha val="41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思源宋体" panose="02020700000000000000" pitchFamily="18" charset="-122"/>
                <a:ea typeface="思源宋体" panose="02020700000000000000" pitchFamily="18" charset="-122"/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1219364" y="295009"/>
              <a:ext cx="3308985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indent="0">
                <a:buFont typeface="Wingdings" panose="05000000000000000000" pitchFamily="2" charset="2"/>
                <a:buNone/>
              </a:pPr>
              <a:r>
                <a:rPr lang="en-US" altLang="zh-CN" sz="24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微软雅黑" panose="020B0503020204020204" pitchFamily="34" charset="-122"/>
                </a:rPr>
                <a:t>Region</a:t>
              </a:r>
              <a:r>
                <a:rPr lang="zh-CN" altLang="en-US" sz="24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微软雅黑" panose="020B0503020204020204" pitchFamily="34" charset="-122"/>
                </a:rPr>
                <a:t>从服务器</a:t>
              </a:r>
            </a:p>
          </p:txBody>
        </p:sp>
      </p:grpSp>
      <p:sp>
        <p:nvSpPr>
          <p:cNvPr id="9" name="文本框 8">
            <a:extLst>
              <a:ext uri="{FF2B5EF4-FFF2-40B4-BE49-F238E27FC236}">
                <a16:creationId xmlns:a16="http://schemas.microsoft.com/office/drawing/2014/main" id="{A15ECDBE-ED2C-AB34-AC9B-72CFD69D1EBF}"/>
              </a:ext>
            </a:extLst>
          </p:cNvPr>
          <p:cNvSpPr txBox="1"/>
          <p:nvPr/>
        </p:nvSpPr>
        <p:spPr>
          <a:xfrm>
            <a:off x="1219200" y="1772920"/>
            <a:ext cx="9963150" cy="350774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>
              <a:lnSpc>
                <a:spcPct val="150000"/>
              </a:lnSpc>
              <a:buNone/>
            </a:pPr>
            <a:r>
              <a:rPr lang="zh-CN" altLang="en-US" sz="2000" b="0" dirty="0">
                <a:solidFill>
                  <a:srgbClr val="1E497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主要功能</a:t>
            </a:r>
          </a:p>
          <a:p>
            <a:pPr indent="0">
              <a:lnSpc>
                <a:spcPct val="150000"/>
              </a:lnSpc>
              <a:buNone/>
            </a:pPr>
            <a:endParaRPr lang="en-US" altLang="zh-CN" sz="1600" b="0" dirty="0">
              <a:solidFill>
                <a:srgbClr val="1E497C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n"/>
            </a:pPr>
            <a:r>
              <a:rPr lang="zh-CN" altLang="en-US" sz="1600" b="0" dirty="0">
                <a:solidFill>
                  <a:srgbClr val="1E497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与</a:t>
            </a:r>
            <a:r>
              <a:rPr lang="en-US" altLang="zh-CN" sz="1600" b="0" dirty="0">
                <a:solidFill>
                  <a:srgbClr val="1E497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client</a:t>
            </a:r>
            <a:r>
              <a:rPr lang="zh-CN" altLang="en-US" sz="1600" b="0" dirty="0">
                <a:solidFill>
                  <a:srgbClr val="1E497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、</a:t>
            </a:r>
            <a:r>
              <a:rPr lang="en-US" altLang="zh-CN" sz="1600" b="0" dirty="0">
                <a:solidFill>
                  <a:srgbClr val="1E497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master</a:t>
            </a:r>
            <a:r>
              <a:rPr lang="zh-CN" altLang="en-US" sz="1600" b="0" dirty="0">
                <a:solidFill>
                  <a:srgbClr val="1E497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的连接、命令和数据的传输</a:t>
            </a:r>
            <a:endParaRPr lang="en-US" altLang="zh-CN" sz="1600" b="0" dirty="0">
              <a:solidFill>
                <a:srgbClr val="1E497C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n"/>
            </a:pPr>
            <a:r>
              <a:rPr lang="en-US" altLang="zh-CN" sz="1600" b="0" dirty="0">
                <a:solidFill>
                  <a:srgbClr val="1E497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minisql</a:t>
            </a:r>
            <a:r>
              <a:rPr lang="zh-CN" altLang="en-US" sz="1600" b="0" dirty="0">
                <a:solidFill>
                  <a:srgbClr val="1E497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数据处理</a:t>
            </a:r>
            <a:r>
              <a:rPr lang="zh-CN" sz="1600" b="0" dirty="0">
                <a:solidFill>
                  <a:srgbClr val="1E497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：通过</a:t>
            </a:r>
            <a:r>
              <a:rPr lang="en-US" altLang="zh-CN" sz="1600" b="0" dirty="0">
                <a:solidFill>
                  <a:srgbClr val="1E497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socket</a:t>
            </a:r>
            <a:r>
              <a:rPr lang="zh-CN" altLang="en-US" sz="1600" b="0" dirty="0">
                <a:solidFill>
                  <a:srgbClr val="1E497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连接客户端，接收</a:t>
            </a:r>
            <a:r>
              <a:rPr lang="en-US" altLang="zh-CN" sz="1600" b="0" dirty="0">
                <a:solidFill>
                  <a:srgbClr val="1E497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sql</a:t>
            </a:r>
            <a:r>
              <a:rPr lang="zh-CN" altLang="en-US" sz="1600" b="0" dirty="0">
                <a:solidFill>
                  <a:srgbClr val="1E497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语句，连接</a:t>
            </a:r>
            <a:r>
              <a:rPr lang="en-US" altLang="zh-CN" sz="1600" b="0" dirty="0">
                <a:solidFill>
                  <a:srgbClr val="1E497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minisql</a:t>
            </a:r>
            <a:r>
              <a:rPr lang="zh-CN" altLang="en-US" sz="1600" b="0" dirty="0">
                <a:solidFill>
                  <a:srgbClr val="1E497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进行处理</a:t>
            </a: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n"/>
            </a:pPr>
            <a:r>
              <a:rPr lang="zh-CN" altLang="en-US" sz="1600" b="0" dirty="0">
                <a:solidFill>
                  <a:srgbClr val="1E497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接收容错容灾命令：接收主节点容错容灾命令，进行数据文件迁移</a:t>
            </a:r>
            <a:endParaRPr lang="zh-CN" sz="1600" b="0" dirty="0">
              <a:solidFill>
                <a:srgbClr val="1E497C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n"/>
            </a:pPr>
            <a:r>
              <a:rPr lang="zh-CN" altLang="en-US" sz="1600" b="0" dirty="0">
                <a:solidFill>
                  <a:srgbClr val="1E497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副本管理：当对</a:t>
            </a:r>
            <a:r>
              <a:rPr lang="en-US" altLang="zh-CN" sz="1600" b="0" dirty="0">
                <a:solidFill>
                  <a:srgbClr val="1E497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table</a:t>
            </a:r>
            <a:r>
              <a:rPr lang="zh-CN" altLang="en-US" sz="1600" b="0" dirty="0">
                <a:solidFill>
                  <a:srgbClr val="1E497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内容进行改动之后，将信息更新到副本节点</a:t>
            </a:r>
          </a:p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endParaRPr lang="zh-CN" altLang="en-US" sz="1600" b="0" dirty="0">
              <a:solidFill>
                <a:srgbClr val="1E497C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endParaRPr lang="zh-CN" altLang="en-US" sz="1600" b="0" dirty="0">
              <a:solidFill>
                <a:srgbClr val="1E497C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endParaRPr lang="zh-CN" altLang="en-US" sz="1600" b="0" dirty="0">
              <a:solidFill>
                <a:srgbClr val="1E497C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</p:spTree>
  </p:cSld>
  <p:clrMapOvr>
    <a:masterClrMapping/>
  </p:clrMapOvr>
  <p:transition spd="med" advClick="0" advTm="2000">
    <p:pull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截屏2022-05-20 下午10.40.02">
            <a:extLst>
              <a:ext uri="{FF2B5EF4-FFF2-40B4-BE49-F238E27FC236}">
                <a16:creationId xmlns:a16="http://schemas.microsoft.com/office/drawing/2014/main" id="{03FBC646-6739-22E5-DB26-C1D0743434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0485" y="0"/>
            <a:ext cx="10058400" cy="6774180"/>
          </a:xfrm>
          <a:prstGeom prst="rect">
            <a:avLst/>
          </a:prstGeom>
        </p:spPr>
      </p:pic>
      <p:grpSp>
        <p:nvGrpSpPr>
          <p:cNvPr id="20" name="组合 19"/>
          <p:cNvGrpSpPr/>
          <p:nvPr/>
        </p:nvGrpSpPr>
        <p:grpSpPr>
          <a:xfrm>
            <a:off x="277659" y="126099"/>
            <a:ext cx="11889804" cy="686118"/>
            <a:chOff x="277659" y="126099"/>
            <a:chExt cx="11889804" cy="686118"/>
          </a:xfrm>
        </p:grpSpPr>
        <p:grpSp>
          <p:nvGrpSpPr>
            <p:cNvPr id="21" name="组合 20"/>
            <p:cNvGrpSpPr/>
            <p:nvPr/>
          </p:nvGrpSpPr>
          <p:grpSpPr>
            <a:xfrm>
              <a:off x="277659" y="236217"/>
              <a:ext cx="674369" cy="576000"/>
              <a:chOff x="277659" y="236217"/>
              <a:chExt cx="674369" cy="576000"/>
            </a:xfrm>
          </p:grpSpPr>
          <p:sp>
            <p:nvSpPr>
              <p:cNvPr id="34" name="矩形 33"/>
              <p:cNvSpPr/>
              <p:nvPr/>
            </p:nvSpPr>
            <p:spPr>
              <a:xfrm>
                <a:off x="326844" y="236217"/>
                <a:ext cx="576000" cy="576000"/>
              </a:xfrm>
              <a:prstGeom prst="rect">
                <a:avLst/>
              </a:prstGeom>
              <a:solidFill>
                <a:srgbClr val="1E497C"/>
              </a:solidFill>
              <a:ln w="12700">
                <a:solidFill>
                  <a:srgbClr val="1E497C"/>
                </a:solidFill>
              </a:ln>
              <a:effectLst>
                <a:glow rad="38100">
                  <a:schemeClr val="accent1">
                    <a:lumMod val="75000"/>
                    <a:alpha val="41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  <a:latin typeface="思源宋体" panose="02020700000000000000" pitchFamily="18" charset="-122"/>
                  <a:ea typeface="思源宋体" panose="02020700000000000000" pitchFamily="18" charset="-122"/>
                </a:endParaRPr>
              </a:p>
            </p:txBody>
          </p:sp>
          <p:sp>
            <p:nvSpPr>
              <p:cNvPr id="41" name="标题 2"/>
              <p:cNvSpPr txBox="1"/>
              <p:nvPr/>
            </p:nvSpPr>
            <p:spPr>
              <a:xfrm>
                <a:off x="277659" y="295262"/>
                <a:ext cx="674369" cy="45791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altLang="zh-CN" sz="2400" dirty="0">
                    <a:solidFill>
                      <a:schemeClr val="bg1"/>
                    </a:solidFill>
                    <a:latin typeface="思源宋体" panose="02020700000000000000" pitchFamily="18" charset="-122"/>
                    <a:ea typeface="思源宋体" panose="02020700000000000000" pitchFamily="18" charset="-122"/>
                    <a:cs typeface="+mn-ea"/>
                    <a:sym typeface="微软雅黑" panose="020B0503020204020204" pitchFamily="34" charset="-122"/>
                  </a:rPr>
                  <a:t>02</a:t>
                </a:r>
                <a:endParaRPr lang="zh-CN" altLang="en-US" sz="2400" dirty="0">
                  <a:solidFill>
                    <a:schemeClr val="bg1"/>
                  </a:solidFill>
                  <a:latin typeface="思源宋体" panose="02020700000000000000" pitchFamily="18" charset="-122"/>
                  <a:ea typeface="思源宋体" panose="02020700000000000000" pitchFamily="18" charset="-122"/>
                  <a:cs typeface="+mn-ea"/>
                  <a:sym typeface="微软雅黑" panose="020B0503020204020204" pitchFamily="34" charset="-122"/>
                </a:endParaRPr>
              </a:p>
            </p:txBody>
          </p:sp>
        </p:grpSp>
        <p:sp>
          <p:nvSpPr>
            <p:cNvPr id="26" name="矩形 25"/>
            <p:cNvSpPr/>
            <p:nvPr/>
          </p:nvSpPr>
          <p:spPr>
            <a:xfrm>
              <a:off x="11928648" y="126099"/>
              <a:ext cx="238815" cy="576000"/>
            </a:xfrm>
            <a:prstGeom prst="rect">
              <a:avLst/>
            </a:prstGeom>
            <a:solidFill>
              <a:srgbClr val="1E497C"/>
            </a:solidFill>
            <a:ln w="12700">
              <a:solidFill>
                <a:srgbClr val="1E497C"/>
              </a:solidFill>
            </a:ln>
            <a:effectLst>
              <a:glow rad="38100">
                <a:schemeClr val="accent1">
                  <a:lumMod val="75000"/>
                  <a:alpha val="41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思源宋体" panose="02020700000000000000" pitchFamily="18" charset="-122"/>
                <a:ea typeface="思源宋体" panose="02020700000000000000" pitchFamily="18" charset="-122"/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1219364" y="295009"/>
              <a:ext cx="3308985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indent="0">
                <a:buFont typeface="Wingdings" panose="05000000000000000000" pitchFamily="2" charset="2"/>
                <a:buNone/>
              </a:pPr>
              <a:r>
                <a:rPr lang="en-US" altLang="zh-CN" sz="24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微软雅黑" panose="020B0503020204020204" pitchFamily="34" charset="-122"/>
                </a:rPr>
                <a:t>Region</a:t>
              </a:r>
              <a:r>
                <a:rPr lang="zh-CN" altLang="en-US" sz="24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微软雅黑" panose="020B0503020204020204" pitchFamily="34" charset="-122"/>
                </a:rPr>
                <a:t>从服务器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2000">
        <p14:prism/>
      </p:transition>
    </mc:Choice>
    <mc:Fallback xmlns="">
      <p:transition spd="slow" advClick="0" advTm="200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 flipH="1" flipV="1">
            <a:off x="445078" y="296816"/>
            <a:ext cx="3706706" cy="1152000"/>
            <a:chOff x="7978775" y="5196627"/>
            <a:chExt cx="3706706" cy="1152000"/>
          </a:xfrm>
        </p:grpSpPr>
        <p:cxnSp>
          <p:nvCxnSpPr>
            <p:cNvPr id="10" name="直接连接符 9"/>
            <p:cNvCxnSpPr/>
            <p:nvPr/>
          </p:nvCxnSpPr>
          <p:spPr>
            <a:xfrm>
              <a:off x="7978775" y="6319520"/>
              <a:ext cx="3705860" cy="0"/>
            </a:xfrm>
            <a:prstGeom prst="line">
              <a:avLst/>
            </a:prstGeom>
            <a:ln w="60325"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chemeClr val="bg1"/>
                  </a:gs>
                </a:gsLst>
                <a:lin ang="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/>
          </p:nvCxnSpPr>
          <p:spPr>
            <a:xfrm>
              <a:off x="11685481" y="5196627"/>
              <a:ext cx="0" cy="1152000"/>
            </a:xfrm>
            <a:prstGeom prst="line">
              <a:avLst/>
            </a:prstGeom>
            <a:ln w="60325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1620000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组合 13"/>
          <p:cNvGrpSpPr/>
          <p:nvPr/>
        </p:nvGrpSpPr>
        <p:grpSpPr>
          <a:xfrm>
            <a:off x="8161219" y="4653136"/>
            <a:ext cx="3705860" cy="1830066"/>
            <a:chOff x="8062497" y="4518561"/>
            <a:chExt cx="3705860" cy="1830066"/>
          </a:xfrm>
        </p:grpSpPr>
        <p:cxnSp>
          <p:nvCxnSpPr>
            <p:cNvPr id="15" name="直接连接符 14"/>
            <p:cNvCxnSpPr/>
            <p:nvPr/>
          </p:nvCxnSpPr>
          <p:spPr>
            <a:xfrm>
              <a:off x="8062497" y="6348627"/>
              <a:ext cx="3705860" cy="0"/>
            </a:xfrm>
            <a:prstGeom prst="line">
              <a:avLst/>
            </a:prstGeom>
            <a:ln w="60325"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chemeClr val="bg1"/>
                  </a:gs>
                </a:gsLst>
                <a:lin ang="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>
              <a:off x="11734905" y="4518561"/>
              <a:ext cx="0" cy="1800000"/>
            </a:xfrm>
            <a:prstGeom prst="line">
              <a:avLst/>
            </a:prstGeom>
            <a:ln w="60325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1620000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文本框 27"/>
          <p:cNvSpPr txBox="1"/>
          <p:nvPr/>
        </p:nvSpPr>
        <p:spPr>
          <a:xfrm>
            <a:off x="11564322" y="1805839"/>
            <a:ext cx="538609" cy="2895138"/>
          </a:xfrm>
          <a:prstGeom prst="rect">
            <a:avLst/>
          </a:prstGeom>
          <a:noFill/>
        </p:spPr>
        <p:txBody>
          <a:bodyPr vert="eaVert" wrap="square" lIns="0" tIns="0" rIns="0" bIns="0" rtlCol="0">
            <a:spAutoFit/>
          </a:bodyPr>
          <a:lstStyle/>
          <a:p>
            <a:pPr algn="dist"/>
            <a:r>
              <a:rPr lang="en-US" altLang="zh-CN" sz="35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9000"/>
                    </a:prstClr>
                  </a:outerShdw>
                </a:effectLst>
                <a:latin typeface="思源宋体" panose="02020700000000000000" pitchFamily="18" charset="-122"/>
                <a:ea typeface="思源宋体" panose="02020700000000000000" pitchFamily="18" charset="-122"/>
                <a:cs typeface="+mn-ea"/>
                <a:sym typeface="+mn-lt"/>
              </a:rPr>
              <a:t>CONTENTS</a:t>
            </a:r>
            <a:endParaRPr lang="zh-CN" altLang="en-US" sz="3500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9000"/>
                  </a:prstClr>
                </a:outerShdw>
              </a:effectLst>
              <a:latin typeface="思源宋体" panose="02020700000000000000" pitchFamily="18" charset="-122"/>
              <a:ea typeface="思源宋体" panose="02020700000000000000" pitchFamily="18" charset="-122"/>
              <a:cs typeface="+mn-ea"/>
              <a:sym typeface="+mn-lt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2405654" y="2187512"/>
            <a:ext cx="4194402" cy="625474"/>
            <a:chOff x="2290870" y="2040671"/>
            <a:chExt cx="4194402" cy="625474"/>
          </a:xfrm>
        </p:grpSpPr>
        <p:sp>
          <p:nvSpPr>
            <p:cNvPr id="29" name="AutoShape 51"/>
            <p:cNvSpPr>
              <a:spLocks noChangeArrowheads="1"/>
            </p:cNvSpPr>
            <p:nvPr/>
          </p:nvSpPr>
          <p:spPr bwMode="gray">
            <a:xfrm flipH="1">
              <a:off x="2740856" y="2040671"/>
              <a:ext cx="3744416" cy="625474"/>
            </a:xfrm>
            <a:prstGeom prst="rect">
              <a:avLst/>
            </a:prstGeom>
            <a:noFill/>
            <a:ln w="28575" algn="ctr">
              <a:noFill/>
              <a:round/>
            </a:ln>
            <a:effectLst/>
          </p:spPr>
          <p:txBody>
            <a:bodyPr wrap="none" lIns="288000" anchor="ctr"/>
            <a:lstStyle/>
            <a:p>
              <a:pPr>
                <a:lnSpc>
                  <a:spcPct val="90000"/>
                </a:lnSpc>
                <a:buClr>
                  <a:schemeClr val="bg2"/>
                </a:buClr>
                <a:buSzPct val="70000"/>
                <a:buFont typeface="Wingdings" panose="05000000000000000000" pitchFamily="2" charset="2"/>
                <a:buNone/>
                <a:defRPr/>
              </a:pPr>
              <a:r>
                <a:rPr lang="zh-CN" altLang="en-US" sz="2800" dirty="0">
                  <a:solidFill>
                    <a:srgbClr val="1E497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微软雅黑" panose="020B0503020204020204" pitchFamily="34" charset="-122"/>
                </a:rPr>
                <a:t>项目简介</a:t>
              </a:r>
              <a:r>
                <a:rPr lang="en-US" altLang="zh-CN" sz="2800" dirty="0">
                  <a:solidFill>
                    <a:srgbClr val="1E497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微软雅黑" panose="020B0503020204020204" pitchFamily="34" charset="-122"/>
                </a:rPr>
                <a:t> &amp; </a:t>
              </a:r>
              <a:r>
                <a:rPr lang="zh-CN" altLang="en-US" sz="2800" dirty="0">
                  <a:solidFill>
                    <a:srgbClr val="1E497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微软雅黑" panose="020B0503020204020204" pitchFamily="34" charset="-122"/>
                </a:rPr>
                <a:t>分工</a:t>
              </a:r>
            </a:p>
          </p:txBody>
        </p:sp>
        <p:sp>
          <p:nvSpPr>
            <p:cNvPr id="30" name="椭圆 29"/>
            <p:cNvSpPr/>
            <p:nvPr/>
          </p:nvSpPr>
          <p:spPr>
            <a:xfrm>
              <a:off x="2290870" y="2097201"/>
              <a:ext cx="468000" cy="468000"/>
            </a:xfrm>
            <a:prstGeom prst="ellipse">
              <a:avLst/>
            </a:prstGeom>
            <a:solidFill>
              <a:srgbClr val="1E497C"/>
            </a:solidFill>
            <a:ln w="762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微软雅黑" panose="020B0503020204020204" pitchFamily="34" charset="-122"/>
                </a:rPr>
                <a:t>1</a:t>
              </a:r>
              <a:endPara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2405654" y="3181008"/>
            <a:ext cx="4194402" cy="625474"/>
            <a:chOff x="2290870" y="2040671"/>
            <a:chExt cx="4194402" cy="625474"/>
          </a:xfrm>
        </p:grpSpPr>
        <p:sp>
          <p:nvSpPr>
            <p:cNvPr id="32" name="AutoShape 51"/>
            <p:cNvSpPr>
              <a:spLocks noChangeArrowheads="1"/>
            </p:cNvSpPr>
            <p:nvPr/>
          </p:nvSpPr>
          <p:spPr bwMode="gray">
            <a:xfrm flipH="1">
              <a:off x="2740856" y="2040671"/>
              <a:ext cx="3744416" cy="625474"/>
            </a:xfrm>
            <a:prstGeom prst="rect">
              <a:avLst/>
            </a:prstGeom>
            <a:noFill/>
            <a:ln w="28575" algn="ctr">
              <a:noFill/>
              <a:round/>
            </a:ln>
            <a:effectLst/>
          </p:spPr>
          <p:txBody>
            <a:bodyPr wrap="none" lIns="288000" anchor="ctr"/>
            <a:lstStyle/>
            <a:p>
              <a:pPr>
                <a:lnSpc>
                  <a:spcPct val="90000"/>
                </a:lnSpc>
                <a:buClr>
                  <a:schemeClr val="bg2"/>
                </a:buClr>
                <a:buSzPct val="70000"/>
                <a:buFont typeface="Wingdings" panose="05000000000000000000" pitchFamily="2" charset="2"/>
                <a:buNone/>
                <a:defRPr/>
              </a:pPr>
              <a:r>
                <a:rPr lang="zh-CN" altLang="en-US" sz="2800" dirty="0">
                  <a:solidFill>
                    <a:srgbClr val="1E497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微软雅黑" panose="020B0503020204020204" pitchFamily="34" charset="-122"/>
                </a:rPr>
                <a:t>模块设计</a:t>
              </a:r>
              <a:endParaRPr lang="en-US" altLang="zh-CN" sz="2800" dirty="0">
                <a:solidFill>
                  <a:srgbClr val="1E497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endParaRPr>
            </a:p>
          </p:txBody>
        </p:sp>
        <p:sp>
          <p:nvSpPr>
            <p:cNvPr id="33" name="椭圆 32"/>
            <p:cNvSpPr/>
            <p:nvPr/>
          </p:nvSpPr>
          <p:spPr>
            <a:xfrm>
              <a:off x="2290870" y="2097201"/>
              <a:ext cx="468000" cy="468000"/>
            </a:xfrm>
            <a:prstGeom prst="ellipse">
              <a:avLst/>
            </a:prstGeom>
            <a:solidFill>
              <a:srgbClr val="1E497C"/>
            </a:solidFill>
            <a:ln w="762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微软雅黑" panose="020B0503020204020204" pitchFamily="34" charset="-122"/>
                </a:rPr>
                <a:t>2</a:t>
              </a:r>
              <a:endPara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2405654" y="4174503"/>
            <a:ext cx="4194402" cy="625474"/>
            <a:chOff x="2290870" y="2040671"/>
            <a:chExt cx="4194402" cy="625474"/>
          </a:xfrm>
        </p:grpSpPr>
        <p:sp>
          <p:nvSpPr>
            <p:cNvPr id="35" name="AutoShape 51"/>
            <p:cNvSpPr>
              <a:spLocks noChangeArrowheads="1"/>
            </p:cNvSpPr>
            <p:nvPr/>
          </p:nvSpPr>
          <p:spPr bwMode="gray">
            <a:xfrm flipH="1">
              <a:off x="2740856" y="2040671"/>
              <a:ext cx="3744416" cy="625474"/>
            </a:xfrm>
            <a:prstGeom prst="rect">
              <a:avLst/>
            </a:prstGeom>
            <a:noFill/>
            <a:ln w="28575" algn="ctr">
              <a:noFill/>
              <a:round/>
            </a:ln>
            <a:effectLst/>
          </p:spPr>
          <p:txBody>
            <a:bodyPr wrap="none" lIns="288000" anchor="ctr"/>
            <a:lstStyle/>
            <a:p>
              <a:pPr>
                <a:lnSpc>
                  <a:spcPct val="90000"/>
                </a:lnSpc>
                <a:buClr>
                  <a:schemeClr val="bg2"/>
                </a:buClr>
                <a:buSzPct val="70000"/>
                <a:buFont typeface="Wingdings" panose="05000000000000000000" pitchFamily="2" charset="2"/>
                <a:buNone/>
                <a:defRPr/>
              </a:pPr>
              <a:r>
                <a:rPr lang="zh-CN" altLang="en-US" sz="2800" dirty="0">
                  <a:solidFill>
                    <a:srgbClr val="1E497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微软雅黑" panose="020B0503020204020204" pitchFamily="34" charset="-122"/>
                </a:rPr>
                <a:t>核心功能设计</a:t>
              </a:r>
            </a:p>
          </p:txBody>
        </p:sp>
        <p:sp>
          <p:nvSpPr>
            <p:cNvPr id="36" name="椭圆 35"/>
            <p:cNvSpPr/>
            <p:nvPr/>
          </p:nvSpPr>
          <p:spPr>
            <a:xfrm>
              <a:off x="2290870" y="2097201"/>
              <a:ext cx="468000" cy="468000"/>
            </a:xfrm>
            <a:prstGeom prst="ellipse">
              <a:avLst/>
            </a:prstGeom>
            <a:solidFill>
              <a:srgbClr val="1E497C"/>
            </a:solidFill>
            <a:ln w="762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微软雅黑" panose="020B0503020204020204" pitchFamily="34" charset="-122"/>
                </a:rPr>
                <a:t>3</a:t>
              </a:r>
              <a:endPara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6600175" y="2611707"/>
            <a:ext cx="4194402" cy="625474"/>
            <a:chOff x="2290870" y="2040671"/>
            <a:chExt cx="4194402" cy="625474"/>
          </a:xfrm>
        </p:grpSpPr>
        <p:sp>
          <p:nvSpPr>
            <p:cNvPr id="38" name="AutoShape 51"/>
            <p:cNvSpPr>
              <a:spLocks noChangeArrowheads="1"/>
            </p:cNvSpPr>
            <p:nvPr/>
          </p:nvSpPr>
          <p:spPr bwMode="gray">
            <a:xfrm flipH="1">
              <a:off x="2740856" y="2040671"/>
              <a:ext cx="3744416" cy="625474"/>
            </a:xfrm>
            <a:prstGeom prst="rect">
              <a:avLst/>
            </a:prstGeom>
            <a:noFill/>
            <a:ln w="28575" algn="ctr">
              <a:noFill/>
              <a:round/>
            </a:ln>
            <a:effectLst/>
          </p:spPr>
          <p:txBody>
            <a:bodyPr wrap="none" lIns="288000" anchor="ctr"/>
            <a:lstStyle/>
            <a:p>
              <a:pPr>
                <a:lnSpc>
                  <a:spcPct val="90000"/>
                </a:lnSpc>
                <a:buClr>
                  <a:schemeClr val="bg2"/>
                </a:buClr>
                <a:buSzPct val="70000"/>
                <a:buFont typeface="Wingdings" panose="05000000000000000000" pitchFamily="2" charset="2"/>
                <a:buNone/>
                <a:defRPr/>
              </a:pPr>
              <a:r>
                <a:rPr lang="zh-CN" altLang="en-US" sz="2800" dirty="0">
                  <a:solidFill>
                    <a:srgbClr val="1E497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微软雅黑" panose="020B0503020204020204" pitchFamily="34" charset="-122"/>
                </a:rPr>
                <a:t>运行演示</a:t>
              </a:r>
            </a:p>
          </p:txBody>
        </p:sp>
        <p:sp>
          <p:nvSpPr>
            <p:cNvPr id="39" name="椭圆 38"/>
            <p:cNvSpPr/>
            <p:nvPr/>
          </p:nvSpPr>
          <p:spPr>
            <a:xfrm>
              <a:off x="2290870" y="2097201"/>
              <a:ext cx="468000" cy="468000"/>
            </a:xfrm>
            <a:prstGeom prst="ellipse">
              <a:avLst/>
            </a:prstGeom>
            <a:solidFill>
              <a:srgbClr val="1E497C"/>
            </a:solidFill>
            <a:ln w="762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微软雅黑" panose="020B0503020204020204" pitchFamily="34" charset="-122"/>
                </a:rPr>
                <a:t>4</a:t>
              </a:r>
              <a:endPara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6600175" y="3605203"/>
            <a:ext cx="4194402" cy="625474"/>
            <a:chOff x="2290870" y="2040671"/>
            <a:chExt cx="4194402" cy="625474"/>
          </a:xfrm>
        </p:grpSpPr>
        <p:sp>
          <p:nvSpPr>
            <p:cNvPr id="41" name="AutoShape 51"/>
            <p:cNvSpPr>
              <a:spLocks noChangeArrowheads="1"/>
            </p:cNvSpPr>
            <p:nvPr/>
          </p:nvSpPr>
          <p:spPr bwMode="gray">
            <a:xfrm flipH="1">
              <a:off x="2740856" y="2040671"/>
              <a:ext cx="3744416" cy="625474"/>
            </a:xfrm>
            <a:prstGeom prst="rect">
              <a:avLst/>
            </a:prstGeom>
            <a:noFill/>
            <a:ln w="28575" algn="ctr">
              <a:noFill/>
              <a:round/>
            </a:ln>
            <a:effectLst/>
          </p:spPr>
          <p:txBody>
            <a:bodyPr wrap="none" lIns="288000" anchor="ctr"/>
            <a:lstStyle/>
            <a:p>
              <a:pPr>
                <a:lnSpc>
                  <a:spcPct val="90000"/>
                </a:lnSpc>
                <a:buClr>
                  <a:schemeClr val="bg2"/>
                </a:buClr>
                <a:buSzPct val="70000"/>
                <a:buFont typeface="Wingdings" panose="05000000000000000000" pitchFamily="2" charset="2"/>
                <a:buNone/>
                <a:defRPr/>
              </a:pPr>
              <a:r>
                <a:rPr lang="zh-CN" altLang="en-US" sz="2800" dirty="0">
                  <a:solidFill>
                    <a:srgbClr val="1E497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微软雅黑" panose="020B0503020204020204" pitchFamily="34" charset="-122"/>
                </a:rPr>
                <a:t>提问</a:t>
              </a:r>
              <a:r>
                <a:rPr lang="en-US" altLang="zh-CN" sz="2800" dirty="0">
                  <a:solidFill>
                    <a:srgbClr val="1E497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微软雅黑" panose="020B0503020204020204" pitchFamily="34" charset="-122"/>
                </a:rPr>
                <a:t> &amp; </a:t>
              </a:r>
              <a:r>
                <a:rPr lang="zh-CN" altLang="en-US" sz="2800" dirty="0">
                  <a:solidFill>
                    <a:srgbClr val="1E497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微软雅黑" panose="020B0503020204020204" pitchFamily="34" charset="-122"/>
                </a:rPr>
                <a:t>意见指正</a:t>
              </a:r>
            </a:p>
          </p:txBody>
        </p:sp>
        <p:sp>
          <p:nvSpPr>
            <p:cNvPr id="42" name="椭圆 41"/>
            <p:cNvSpPr/>
            <p:nvPr/>
          </p:nvSpPr>
          <p:spPr>
            <a:xfrm>
              <a:off x="2290870" y="2097201"/>
              <a:ext cx="468000" cy="468000"/>
            </a:xfrm>
            <a:prstGeom prst="ellipse">
              <a:avLst/>
            </a:prstGeom>
            <a:solidFill>
              <a:srgbClr val="1E497C"/>
            </a:solidFill>
            <a:ln w="762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微软雅黑" panose="020B0503020204020204" pitchFamily="34" charset="-122"/>
                </a:rPr>
                <a:t>5</a:t>
              </a:r>
              <a:endPara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402431" y="450056"/>
            <a:ext cx="11387138" cy="5957888"/>
          </a:xfrm>
          <a:prstGeom prst="rect">
            <a:avLst/>
          </a:prstGeom>
          <a:noFill/>
          <a:ln>
            <a:solidFill>
              <a:srgbClr val="305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4260000" y="342056"/>
            <a:ext cx="3672000" cy="216000"/>
          </a:xfrm>
          <a:prstGeom prst="rect">
            <a:avLst/>
          </a:prstGeom>
          <a:solidFill>
            <a:srgbClr val="3050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4260000" y="6299944"/>
            <a:ext cx="3672000" cy="216000"/>
          </a:xfrm>
          <a:prstGeom prst="rect">
            <a:avLst/>
          </a:prstGeom>
          <a:solidFill>
            <a:srgbClr val="30507A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2000">
        <p14:prism isInverted="1"/>
      </p:transition>
    </mc:Choice>
    <mc:Fallback xmlns="">
      <p:transition spd="slow" advClick="0" advTm="2000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/>
          <p:cNvGrpSpPr/>
          <p:nvPr/>
        </p:nvGrpSpPr>
        <p:grpSpPr>
          <a:xfrm>
            <a:off x="277659" y="126099"/>
            <a:ext cx="11889804" cy="686118"/>
            <a:chOff x="277659" y="126099"/>
            <a:chExt cx="11889804" cy="686118"/>
          </a:xfrm>
        </p:grpSpPr>
        <p:grpSp>
          <p:nvGrpSpPr>
            <p:cNvPr id="21" name="组合 20"/>
            <p:cNvGrpSpPr/>
            <p:nvPr/>
          </p:nvGrpSpPr>
          <p:grpSpPr>
            <a:xfrm>
              <a:off x="277659" y="236217"/>
              <a:ext cx="674369" cy="576000"/>
              <a:chOff x="277659" y="236217"/>
              <a:chExt cx="674369" cy="576000"/>
            </a:xfrm>
          </p:grpSpPr>
          <p:sp>
            <p:nvSpPr>
              <p:cNvPr id="34" name="矩形 33"/>
              <p:cNvSpPr/>
              <p:nvPr/>
            </p:nvSpPr>
            <p:spPr>
              <a:xfrm>
                <a:off x="326844" y="236217"/>
                <a:ext cx="576000" cy="576000"/>
              </a:xfrm>
              <a:prstGeom prst="rect">
                <a:avLst/>
              </a:prstGeom>
              <a:solidFill>
                <a:srgbClr val="1E497C"/>
              </a:solidFill>
              <a:ln w="12700">
                <a:solidFill>
                  <a:srgbClr val="1E497C"/>
                </a:solidFill>
              </a:ln>
              <a:effectLst>
                <a:glow rad="38100">
                  <a:schemeClr val="accent1">
                    <a:lumMod val="75000"/>
                    <a:alpha val="41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  <a:latin typeface="思源宋体" panose="02020700000000000000" pitchFamily="18" charset="-122"/>
                  <a:ea typeface="思源宋体" panose="02020700000000000000" pitchFamily="18" charset="-122"/>
                </a:endParaRPr>
              </a:p>
            </p:txBody>
          </p:sp>
          <p:sp>
            <p:nvSpPr>
              <p:cNvPr id="41" name="标题 2"/>
              <p:cNvSpPr txBox="1"/>
              <p:nvPr/>
            </p:nvSpPr>
            <p:spPr>
              <a:xfrm>
                <a:off x="277659" y="295262"/>
                <a:ext cx="674369" cy="45791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altLang="zh-CN" sz="2400" dirty="0">
                    <a:solidFill>
                      <a:schemeClr val="bg1"/>
                    </a:solidFill>
                    <a:latin typeface="思源宋体" panose="02020700000000000000" pitchFamily="18" charset="-122"/>
                    <a:ea typeface="思源宋体" panose="02020700000000000000" pitchFamily="18" charset="-122"/>
                    <a:cs typeface="+mn-ea"/>
                    <a:sym typeface="微软雅黑" panose="020B0503020204020204" pitchFamily="34" charset="-122"/>
                  </a:rPr>
                  <a:t>02</a:t>
                </a:r>
                <a:endParaRPr lang="zh-CN" altLang="en-US" sz="2400" dirty="0">
                  <a:solidFill>
                    <a:schemeClr val="bg1"/>
                  </a:solidFill>
                  <a:latin typeface="思源宋体" panose="02020700000000000000" pitchFamily="18" charset="-122"/>
                  <a:ea typeface="思源宋体" panose="02020700000000000000" pitchFamily="18" charset="-122"/>
                  <a:cs typeface="+mn-ea"/>
                  <a:sym typeface="微软雅黑" panose="020B0503020204020204" pitchFamily="34" charset="-122"/>
                </a:endParaRPr>
              </a:p>
            </p:txBody>
          </p:sp>
        </p:grpSp>
        <p:sp>
          <p:nvSpPr>
            <p:cNvPr id="26" name="矩形 25"/>
            <p:cNvSpPr/>
            <p:nvPr/>
          </p:nvSpPr>
          <p:spPr>
            <a:xfrm>
              <a:off x="11928648" y="126099"/>
              <a:ext cx="238815" cy="576000"/>
            </a:xfrm>
            <a:prstGeom prst="rect">
              <a:avLst/>
            </a:prstGeom>
            <a:solidFill>
              <a:srgbClr val="1E497C"/>
            </a:solidFill>
            <a:ln w="12700">
              <a:solidFill>
                <a:srgbClr val="1E497C"/>
              </a:solidFill>
            </a:ln>
            <a:effectLst>
              <a:glow rad="38100">
                <a:schemeClr val="accent1">
                  <a:lumMod val="75000"/>
                  <a:alpha val="41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思源宋体" panose="02020700000000000000" pitchFamily="18" charset="-122"/>
                <a:ea typeface="思源宋体" panose="02020700000000000000" pitchFamily="18" charset="-122"/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1219364" y="295009"/>
              <a:ext cx="3308985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indent="0">
                <a:buFont typeface="Wingdings" panose="05000000000000000000" pitchFamily="2" charset="2"/>
                <a:buNone/>
              </a:pPr>
              <a:r>
                <a:rPr lang="en-US" altLang="zh-CN" sz="24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微软雅黑" panose="020B0503020204020204" pitchFamily="34" charset="-122"/>
                </a:rPr>
                <a:t>Region</a:t>
              </a:r>
              <a:r>
                <a:rPr lang="zh-CN" altLang="en-US" sz="24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微软雅黑" panose="020B0503020204020204" pitchFamily="34" charset="-122"/>
                </a:rPr>
                <a:t>从服务器</a:t>
              </a:r>
            </a:p>
          </p:txBody>
        </p:sp>
      </p:grpSp>
      <p:sp>
        <p:nvSpPr>
          <p:cNvPr id="100" name="文本框 99"/>
          <p:cNvSpPr txBox="1"/>
          <p:nvPr/>
        </p:nvSpPr>
        <p:spPr>
          <a:xfrm>
            <a:off x="911225" y="1412875"/>
            <a:ext cx="5898515" cy="526224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altLang="zh-CN" sz="1600" b="0" dirty="0">
                <a:solidFill>
                  <a:srgbClr val="1E497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RegionServer</a:t>
            </a:r>
            <a:r>
              <a:rPr lang="zh-CN" altLang="en-US" sz="1600" b="0" dirty="0">
                <a:solidFill>
                  <a:srgbClr val="1E497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开启</a:t>
            </a:r>
            <a:r>
              <a:rPr lang="en-US" altLang="zh-CN" sz="1600" b="0" dirty="0">
                <a:solidFill>
                  <a:srgbClr val="1E497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RegionController——</a:t>
            </a:r>
          </a:p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endParaRPr lang="en-US" altLang="zh-CN" sz="1600" b="0" dirty="0">
              <a:solidFill>
                <a:srgbClr val="1E497C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p"/>
            </a:pPr>
            <a:r>
              <a:rPr lang="en-US" sz="1600" b="0" dirty="0">
                <a:solidFill>
                  <a:srgbClr val="1E497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miniSQL</a:t>
            </a:r>
            <a:r>
              <a:rPr lang="zh-CN" altLang="en-US" sz="1600" b="0" dirty="0">
                <a:solidFill>
                  <a:srgbClr val="1E497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是包装好的</a:t>
            </a:r>
            <a:r>
              <a:rPr lang="en-US" altLang="zh-CN" sz="1600" b="0" dirty="0">
                <a:solidFill>
                  <a:srgbClr val="1E497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miniSQL</a:t>
            </a:r>
            <a:r>
              <a:rPr lang="zh-CN" altLang="en-US" sz="1600" b="0" dirty="0">
                <a:solidFill>
                  <a:srgbClr val="1E497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，通过</a:t>
            </a:r>
            <a:r>
              <a:rPr lang="en-US" altLang="zh-CN" sz="1600" b="0" dirty="0">
                <a:solidFill>
                  <a:srgbClr val="1E497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Interpreter</a:t>
            </a:r>
            <a:r>
              <a:rPr lang="zh-CN" altLang="en-US" sz="1600" b="0" dirty="0">
                <a:solidFill>
                  <a:srgbClr val="1E497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进行连接</a:t>
            </a:r>
            <a:endParaRPr lang="en-US" sz="1600" b="0" dirty="0">
              <a:solidFill>
                <a:srgbClr val="1E497C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p"/>
            </a:pPr>
            <a:r>
              <a:rPr lang="en-US" altLang="zh-CN" sz="1600" b="0" dirty="0">
                <a:solidFill>
                  <a:srgbClr val="1E497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SocketController</a:t>
            </a:r>
            <a:r>
              <a:rPr lang="zh-CN" altLang="en-US" sz="1600" b="0" dirty="0">
                <a:solidFill>
                  <a:srgbClr val="1E497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包处理所有</a:t>
            </a:r>
            <a:r>
              <a:rPr lang="en-US" altLang="zh-CN" sz="1600" b="0" dirty="0">
                <a:solidFill>
                  <a:srgbClr val="1E497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Socket</a:t>
            </a:r>
            <a:r>
              <a:rPr lang="zh-CN" altLang="en-US" sz="1600" b="0" dirty="0">
                <a:solidFill>
                  <a:srgbClr val="1E497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线程连接，收发信息</a:t>
            </a:r>
          </a:p>
          <a:p>
            <a:pPr marL="1028700" lvl="1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US" altLang="zh-CN" sz="1600" b="0" dirty="0">
                <a:solidFill>
                  <a:srgbClr val="1E497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ClientSocketController</a:t>
            </a:r>
            <a:r>
              <a:rPr lang="zh-CN" altLang="en-US" sz="1600" b="0" dirty="0">
                <a:solidFill>
                  <a:srgbClr val="1E497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处理和</a:t>
            </a:r>
            <a:r>
              <a:rPr lang="en-US" altLang="zh-CN" sz="1600" b="0" dirty="0">
                <a:solidFill>
                  <a:srgbClr val="1E497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client</a:t>
            </a:r>
            <a:r>
              <a:rPr lang="zh-CN" altLang="en-US" sz="1600" b="0" dirty="0">
                <a:solidFill>
                  <a:srgbClr val="1E497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之间的</a:t>
            </a:r>
            <a:r>
              <a:rPr lang="en-US" altLang="zh-CN" sz="1600" b="0" dirty="0">
                <a:solidFill>
                  <a:srgbClr val="1E497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socket</a:t>
            </a:r>
            <a:r>
              <a:rPr lang="zh-CN" altLang="en-US" sz="1600" b="0" dirty="0">
                <a:solidFill>
                  <a:srgbClr val="1E497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连接、数据传输</a:t>
            </a:r>
          </a:p>
          <a:p>
            <a:pPr marL="1028700" lvl="1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US" altLang="zh-CN" sz="1600" b="0" dirty="0">
                <a:solidFill>
                  <a:srgbClr val="1E497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FileController</a:t>
            </a:r>
            <a:r>
              <a:rPr lang="zh-CN" altLang="en-US" sz="1600" b="0" dirty="0">
                <a:solidFill>
                  <a:srgbClr val="1E497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处理和副本备份节点之间的</a:t>
            </a:r>
            <a:r>
              <a:rPr lang="en-US" altLang="zh-CN" sz="1600" b="0" dirty="0">
                <a:solidFill>
                  <a:srgbClr val="1E497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socket</a:t>
            </a:r>
            <a:r>
              <a:rPr lang="zh-CN" altLang="en-US" sz="1600" b="0" dirty="0">
                <a:solidFill>
                  <a:srgbClr val="1E497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连接、数据传输</a:t>
            </a:r>
          </a:p>
          <a:p>
            <a:pPr marL="1028700" lvl="1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US" altLang="zh-CN" sz="1600" b="0" dirty="0">
                <a:solidFill>
                  <a:srgbClr val="1E497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MasterSocketController</a:t>
            </a:r>
            <a:r>
              <a:rPr lang="zh-CN" altLang="en-US" sz="1600" dirty="0">
                <a:solidFill>
                  <a:srgbClr val="1E497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处理和</a:t>
            </a:r>
            <a:r>
              <a:rPr lang="en-US" altLang="zh-CN" sz="1600" dirty="0">
                <a:solidFill>
                  <a:srgbClr val="1E497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master</a:t>
            </a:r>
            <a:r>
              <a:rPr lang="zh-CN" altLang="en-US" sz="1600" dirty="0">
                <a:solidFill>
                  <a:srgbClr val="1E497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之间的</a:t>
            </a:r>
            <a:r>
              <a:rPr lang="en-US" altLang="zh-CN" sz="1600" dirty="0">
                <a:solidFill>
                  <a:srgbClr val="1E497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socket</a:t>
            </a:r>
            <a:r>
              <a:rPr lang="zh-CN" altLang="en-US" sz="1600" dirty="0">
                <a:solidFill>
                  <a:srgbClr val="1E497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连接、数据传输</a:t>
            </a:r>
            <a:endParaRPr lang="zh-CN" altLang="en-US" sz="1600" b="0" dirty="0">
              <a:solidFill>
                <a:srgbClr val="1E497C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p"/>
            </a:pPr>
            <a:r>
              <a:rPr lang="en-US" altLang="zh-CN" sz="1600" b="0" dirty="0">
                <a:solidFill>
                  <a:srgbClr val="1E497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ZookeeperController</a:t>
            </a:r>
            <a:r>
              <a:rPr lang="zh-CN" altLang="en-US" sz="1600" b="0" dirty="0">
                <a:solidFill>
                  <a:srgbClr val="1E497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管理</a:t>
            </a:r>
            <a:r>
              <a:rPr lang="en-US" altLang="zh-CN" sz="1600" b="0" dirty="0">
                <a:solidFill>
                  <a:srgbClr val="1E497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Zookeeper</a:t>
            </a:r>
            <a:r>
              <a:rPr lang="zh-CN" altLang="en-US" sz="1600" b="0" dirty="0">
                <a:solidFill>
                  <a:srgbClr val="1E497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操作</a:t>
            </a:r>
          </a:p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endParaRPr lang="zh-CN" altLang="en-US" sz="1600" b="0" dirty="0">
              <a:solidFill>
                <a:srgbClr val="1E497C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p"/>
            </a:pPr>
            <a:endParaRPr lang="zh-CN" altLang="en-US" sz="1600" b="0" dirty="0">
              <a:solidFill>
                <a:srgbClr val="1E497C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p"/>
            </a:pPr>
            <a:endParaRPr lang="zh-CN" altLang="en-US" sz="1600" b="0" dirty="0">
              <a:solidFill>
                <a:srgbClr val="1E497C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0280" y="702310"/>
            <a:ext cx="4164965" cy="51282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2000">
        <p14:prism isInverted="1"/>
      </p:transition>
    </mc:Choice>
    <mc:Fallback xmlns="">
      <p:transition spd="slow" advClick="0" advTm="2000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325" y="260985"/>
            <a:ext cx="11204575" cy="6441440"/>
          </a:xfrm>
          <a:prstGeom prst="rect">
            <a:avLst/>
          </a:prstGeom>
        </p:spPr>
      </p:pic>
      <p:grpSp>
        <p:nvGrpSpPr>
          <p:cNvPr id="20" name="组合 19"/>
          <p:cNvGrpSpPr/>
          <p:nvPr/>
        </p:nvGrpSpPr>
        <p:grpSpPr>
          <a:xfrm>
            <a:off x="277659" y="126099"/>
            <a:ext cx="11889804" cy="686118"/>
            <a:chOff x="277659" y="126099"/>
            <a:chExt cx="11889804" cy="686118"/>
          </a:xfrm>
        </p:grpSpPr>
        <p:grpSp>
          <p:nvGrpSpPr>
            <p:cNvPr id="21" name="组合 20"/>
            <p:cNvGrpSpPr/>
            <p:nvPr/>
          </p:nvGrpSpPr>
          <p:grpSpPr>
            <a:xfrm>
              <a:off x="277659" y="236217"/>
              <a:ext cx="674369" cy="576000"/>
              <a:chOff x="277659" y="236217"/>
              <a:chExt cx="674369" cy="576000"/>
            </a:xfrm>
          </p:grpSpPr>
          <p:sp>
            <p:nvSpPr>
              <p:cNvPr id="34" name="矩形 33"/>
              <p:cNvSpPr/>
              <p:nvPr/>
            </p:nvSpPr>
            <p:spPr>
              <a:xfrm>
                <a:off x="326844" y="236217"/>
                <a:ext cx="576000" cy="576000"/>
              </a:xfrm>
              <a:prstGeom prst="rect">
                <a:avLst/>
              </a:prstGeom>
              <a:solidFill>
                <a:srgbClr val="1E497C"/>
              </a:solidFill>
              <a:ln w="12700">
                <a:solidFill>
                  <a:srgbClr val="1E497C"/>
                </a:solidFill>
              </a:ln>
              <a:effectLst>
                <a:glow rad="38100">
                  <a:schemeClr val="accent1">
                    <a:lumMod val="75000"/>
                    <a:alpha val="41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  <a:latin typeface="思源宋体" panose="02020700000000000000" pitchFamily="18" charset="-122"/>
                  <a:ea typeface="思源宋体" panose="02020700000000000000" pitchFamily="18" charset="-122"/>
                </a:endParaRPr>
              </a:p>
            </p:txBody>
          </p:sp>
          <p:sp>
            <p:nvSpPr>
              <p:cNvPr id="41" name="标题 2"/>
              <p:cNvSpPr txBox="1"/>
              <p:nvPr/>
            </p:nvSpPr>
            <p:spPr>
              <a:xfrm>
                <a:off x="277659" y="295262"/>
                <a:ext cx="674369" cy="45791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altLang="zh-CN" sz="2400" dirty="0">
                    <a:solidFill>
                      <a:schemeClr val="bg1"/>
                    </a:solidFill>
                    <a:latin typeface="思源宋体" panose="02020700000000000000" pitchFamily="18" charset="-122"/>
                    <a:ea typeface="思源宋体" panose="02020700000000000000" pitchFamily="18" charset="-122"/>
                    <a:cs typeface="+mn-ea"/>
                    <a:sym typeface="微软雅黑" panose="020B0503020204020204" pitchFamily="34" charset="-122"/>
                  </a:rPr>
                  <a:t>02</a:t>
                </a:r>
                <a:endParaRPr lang="zh-CN" altLang="en-US" sz="2400" dirty="0">
                  <a:solidFill>
                    <a:schemeClr val="bg1"/>
                  </a:solidFill>
                  <a:latin typeface="思源宋体" panose="02020700000000000000" pitchFamily="18" charset="-122"/>
                  <a:ea typeface="思源宋体" panose="02020700000000000000" pitchFamily="18" charset="-122"/>
                  <a:cs typeface="+mn-ea"/>
                  <a:sym typeface="微软雅黑" panose="020B0503020204020204" pitchFamily="34" charset="-122"/>
                </a:endParaRPr>
              </a:p>
            </p:txBody>
          </p:sp>
        </p:grpSp>
        <p:sp>
          <p:nvSpPr>
            <p:cNvPr id="26" name="矩形 25"/>
            <p:cNvSpPr/>
            <p:nvPr/>
          </p:nvSpPr>
          <p:spPr>
            <a:xfrm>
              <a:off x="11928648" y="126099"/>
              <a:ext cx="238815" cy="576000"/>
            </a:xfrm>
            <a:prstGeom prst="rect">
              <a:avLst/>
            </a:prstGeom>
            <a:solidFill>
              <a:srgbClr val="1E497C"/>
            </a:solidFill>
            <a:ln w="12700">
              <a:solidFill>
                <a:srgbClr val="1E497C"/>
              </a:solidFill>
            </a:ln>
            <a:effectLst>
              <a:glow rad="38100">
                <a:schemeClr val="accent1">
                  <a:lumMod val="75000"/>
                  <a:alpha val="41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思源宋体" panose="02020700000000000000" pitchFamily="18" charset="-122"/>
                <a:ea typeface="思源宋体" panose="02020700000000000000" pitchFamily="18" charset="-122"/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1219364" y="295009"/>
              <a:ext cx="3308985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indent="0">
                <a:buFont typeface="Wingdings" panose="05000000000000000000" pitchFamily="2" charset="2"/>
                <a:buNone/>
              </a:pPr>
              <a:r>
                <a:rPr lang="en-US" altLang="zh-CN" sz="24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微软雅黑" panose="020B0503020204020204" pitchFamily="34" charset="-122"/>
                </a:rPr>
                <a:t>Region</a:t>
              </a:r>
              <a:r>
                <a:rPr lang="zh-CN" altLang="en-US" sz="24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微软雅黑" panose="020B0503020204020204" pitchFamily="34" charset="-122"/>
                </a:rPr>
                <a:t>从服务器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2000">
        <p14:prism isInverted="1"/>
      </p:transition>
    </mc:Choice>
    <mc:Fallback xmlns="">
      <p:transition spd="slow" advClick="0" advTm="2000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/>
          <p:cNvGrpSpPr/>
          <p:nvPr/>
        </p:nvGrpSpPr>
        <p:grpSpPr>
          <a:xfrm>
            <a:off x="277659" y="126099"/>
            <a:ext cx="11889804" cy="686118"/>
            <a:chOff x="277659" y="126099"/>
            <a:chExt cx="11889804" cy="686118"/>
          </a:xfrm>
        </p:grpSpPr>
        <p:grpSp>
          <p:nvGrpSpPr>
            <p:cNvPr id="21" name="组合 20"/>
            <p:cNvGrpSpPr/>
            <p:nvPr/>
          </p:nvGrpSpPr>
          <p:grpSpPr>
            <a:xfrm>
              <a:off x="277659" y="236217"/>
              <a:ext cx="674369" cy="576000"/>
              <a:chOff x="277659" y="236217"/>
              <a:chExt cx="674369" cy="576000"/>
            </a:xfrm>
          </p:grpSpPr>
          <p:sp>
            <p:nvSpPr>
              <p:cNvPr id="34" name="矩形 33"/>
              <p:cNvSpPr/>
              <p:nvPr/>
            </p:nvSpPr>
            <p:spPr>
              <a:xfrm>
                <a:off x="326844" y="236217"/>
                <a:ext cx="576000" cy="576000"/>
              </a:xfrm>
              <a:prstGeom prst="rect">
                <a:avLst/>
              </a:prstGeom>
              <a:solidFill>
                <a:srgbClr val="1E497C"/>
              </a:solidFill>
              <a:ln w="12700">
                <a:solidFill>
                  <a:srgbClr val="1E497C"/>
                </a:solidFill>
              </a:ln>
              <a:effectLst>
                <a:glow rad="38100">
                  <a:schemeClr val="accent1">
                    <a:lumMod val="75000"/>
                    <a:alpha val="41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  <a:latin typeface="思源宋体" panose="02020700000000000000" pitchFamily="18" charset="-122"/>
                  <a:ea typeface="思源宋体" panose="02020700000000000000" pitchFamily="18" charset="-122"/>
                </a:endParaRPr>
              </a:p>
            </p:txBody>
          </p:sp>
          <p:sp>
            <p:nvSpPr>
              <p:cNvPr id="41" name="标题 2"/>
              <p:cNvSpPr txBox="1"/>
              <p:nvPr/>
            </p:nvSpPr>
            <p:spPr>
              <a:xfrm>
                <a:off x="277659" y="295262"/>
                <a:ext cx="674369" cy="45791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altLang="zh-CN" sz="2400" dirty="0">
                    <a:solidFill>
                      <a:schemeClr val="bg1"/>
                    </a:solidFill>
                    <a:latin typeface="思源宋体" panose="02020700000000000000" pitchFamily="18" charset="-122"/>
                    <a:ea typeface="思源宋体" panose="02020700000000000000" pitchFamily="18" charset="-122"/>
                    <a:cs typeface="+mn-ea"/>
                    <a:sym typeface="微软雅黑" panose="020B0503020204020204" pitchFamily="34" charset="-122"/>
                  </a:rPr>
                  <a:t>02</a:t>
                </a:r>
                <a:endParaRPr lang="zh-CN" altLang="en-US" sz="2400" dirty="0">
                  <a:solidFill>
                    <a:schemeClr val="bg1"/>
                  </a:solidFill>
                  <a:latin typeface="思源宋体" panose="02020700000000000000" pitchFamily="18" charset="-122"/>
                  <a:ea typeface="思源宋体" panose="02020700000000000000" pitchFamily="18" charset="-122"/>
                  <a:cs typeface="+mn-ea"/>
                  <a:sym typeface="微软雅黑" panose="020B0503020204020204" pitchFamily="34" charset="-122"/>
                </a:endParaRPr>
              </a:p>
            </p:txBody>
          </p:sp>
        </p:grpSp>
        <p:sp>
          <p:nvSpPr>
            <p:cNvPr id="26" name="矩形 25"/>
            <p:cNvSpPr/>
            <p:nvPr/>
          </p:nvSpPr>
          <p:spPr>
            <a:xfrm>
              <a:off x="11928648" y="126099"/>
              <a:ext cx="238815" cy="576000"/>
            </a:xfrm>
            <a:prstGeom prst="rect">
              <a:avLst/>
            </a:prstGeom>
            <a:solidFill>
              <a:srgbClr val="1E497C"/>
            </a:solidFill>
            <a:ln w="12700">
              <a:solidFill>
                <a:srgbClr val="1E497C"/>
              </a:solidFill>
            </a:ln>
            <a:effectLst>
              <a:glow rad="38100">
                <a:schemeClr val="accent1">
                  <a:lumMod val="75000"/>
                  <a:alpha val="41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思源宋体" panose="02020700000000000000" pitchFamily="18" charset="-122"/>
                <a:ea typeface="思源宋体" panose="02020700000000000000" pitchFamily="18" charset="-122"/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1219364" y="295009"/>
              <a:ext cx="3308985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indent="0">
                <a:buFont typeface="Wingdings" panose="05000000000000000000" pitchFamily="2" charset="2"/>
                <a:buNone/>
              </a:pPr>
              <a:r>
                <a:rPr lang="en-US" altLang="zh-CN" sz="24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微软雅黑" panose="020B0503020204020204" pitchFamily="34" charset="-122"/>
                </a:rPr>
                <a:t>Region</a:t>
              </a:r>
              <a:r>
                <a:rPr lang="zh-CN" altLang="en-US" sz="24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微软雅黑" panose="020B0503020204020204" pitchFamily="34" charset="-122"/>
                </a:rPr>
                <a:t>从服务器</a:t>
              </a:r>
            </a:p>
          </p:txBody>
        </p:sp>
      </p:grpSp>
      <p:sp>
        <p:nvSpPr>
          <p:cNvPr id="100" name="文本框 99"/>
          <p:cNvSpPr txBox="1"/>
          <p:nvPr/>
        </p:nvSpPr>
        <p:spPr>
          <a:xfrm>
            <a:off x="767080" y="1268730"/>
            <a:ext cx="4744085" cy="56311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sz="1600" b="0" dirty="0">
                <a:solidFill>
                  <a:srgbClr val="1E497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副本管理：主要分为两部分，备份主机和从节点服务器</a:t>
            </a:r>
            <a:endParaRPr lang="en-US" altLang="zh-CN" sz="1600" b="0" dirty="0">
              <a:solidFill>
                <a:srgbClr val="1E497C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p"/>
            </a:pPr>
            <a:r>
              <a:rPr sz="1600" b="0" dirty="0">
                <a:solidFill>
                  <a:srgbClr val="1E497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首先，BackupController 启动，开始监听是否有函数连接到备份主机，若有从节点请求连接，则会新建一个 Client 线程（创建线程的工作也交由一个线程类 CreateClient 来负责），负责处理对应的文件管理命令</a:t>
            </a:r>
            <a:r>
              <a:rPr lang="zh-CN" sz="1600" b="0" dirty="0">
                <a:solidFill>
                  <a:srgbClr val="1E497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，包括：上传、请求、删除、转移</a:t>
            </a: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p"/>
            </a:pPr>
            <a:r>
              <a:rPr lang="zh-CN" altLang="en-US" sz="1600" b="0" dirty="0">
                <a:solidFill>
                  <a:srgbClr val="1E497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FileController负责从节点下文件的管理，在需要和备份主机进行文件流传输时，会建立连接，其函数负责向备份主机发送命令，同时，会根据文件的类型为 index、table、catalog 执行不同的策略</a:t>
            </a: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p"/>
            </a:pPr>
            <a:endParaRPr lang="zh-CN" altLang="en-US" sz="1600" b="0" dirty="0">
              <a:solidFill>
                <a:srgbClr val="1E497C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p"/>
            </a:pPr>
            <a:endParaRPr lang="zh-CN" altLang="en-US" sz="1600" b="0" dirty="0">
              <a:solidFill>
                <a:srgbClr val="1E497C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  <p:pic>
        <p:nvPicPr>
          <p:cNvPr id="2" name="图片 1" descr="image-2022052004335765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1810" y="44450"/>
            <a:ext cx="3386455" cy="6858000"/>
          </a:xfrm>
          <a:prstGeom prst="rect">
            <a:avLst/>
          </a:prstGeom>
        </p:spPr>
      </p:pic>
      <p:pic>
        <p:nvPicPr>
          <p:cNvPr id="3" name="图片 2" descr="image-2022051921214516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5845" y="1381125"/>
            <a:ext cx="3526155" cy="40963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2000">
        <p14:prism isInverted="1"/>
      </p:transition>
    </mc:Choice>
    <mc:Fallback xmlns="">
      <p:transition spd="slow" advClick="0" advTm="2000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/>
          <p:cNvGrpSpPr/>
          <p:nvPr/>
        </p:nvGrpSpPr>
        <p:grpSpPr>
          <a:xfrm>
            <a:off x="277659" y="126099"/>
            <a:ext cx="11889804" cy="686118"/>
            <a:chOff x="277659" y="126099"/>
            <a:chExt cx="11889804" cy="686118"/>
          </a:xfrm>
        </p:grpSpPr>
        <p:grpSp>
          <p:nvGrpSpPr>
            <p:cNvPr id="21" name="组合 20"/>
            <p:cNvGrpSpPr/>
            <p:nvPr/>
          </p:nvGrpSpPr>
          <p:grpSpPr>
            <a:xfrm>
              <a:off x="277659" y="236217"/>
              <a:ext cx="674369" cy="576000"/>
              <a:chOff x="277659" y="236217"/>
              <a:chExt cx="674369" cy="576000"/>
            </a:xfrm>
          </p:grpSpPr>
          <p:sp>
            <p:nvSpPr>
              <p:cNvPr id="34" name="矩形 33"/>
              <p:cNvSpPr/>
              <p:nvPr/>
            </p:nvSpPr>
            <p:spPr>
              <a:xfrm>
                <a:off x="326844" y="236217"/>
                <a:ext cx="576000" cy="576000"/>
              </a:xfrm>
              <a:prstGeom prst="rect">
                <a:avLst/>
              </a:prstGeom>
              <a:solidFill>
                <a:srgbClr val="1E497C"/>
              </a:solidFill>
              <a:ln w="12700">
                <a:solidFill>
                  <a:srgbClr val="1E497C"/>
                </a:solidFill>
              </a:ln>
              <a:effectLst>
                <a:glow rad="38100">
                  <a:schemeClr val="accent1">
                    <a:lumMod val="75000"/>
                    <a:alpha val="41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  <a:latin typeface="思源宋体" panose="02020700000000000000" pitchFamily="18" charset="-122"/>
                  <a:ea typeface="思源宋体" panose="02020700000000000000" pitchFamily="18" charset="-122"/>
                </a:endParaRPr>
              </a:p>
            </p:txBody>
          </p:sp>
          <p:sp>
            <p:nvSpPr>
              <p:cNvPr id="41" name="标题 2"/>
              <p:cNvSpPr txBox="1"/>
              <p:nvPr/>
            </p:nvSpPr>
            <p:spPr>
              <a:xfrm>
                <a:off x="277659" y="295262"/>
                <a:ext cx="674369" cy="45791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altLang="zh-CN" sz="2400" dirty="0">
                    <a:solidFill>
                      <a:schemeClr val="bg1"/>
                    </a:solidFill>
                    <a:latin typeface="思源宋体" panose="02020700000000000000" pitchFamily="18" charset="-122"/>
                    <a:ea typeface="思源宋体" panose="02020700000000000000" pitchFamily="18" charset="-122"/>
                    <a:cs typeface="+mn-ea"/>
                    <a:sym typeface="微软雅黑" panose="020B0503020204020204" pitchFamily="34" charset="-122"/>
                  </a:rPr>
                  <a:t>02</a:t>
                </a:r>
                <a:endParaRPr lang="zh-CN" altLang="en-US" sz="2400" dirty="0">
                  <a:solidFill>
                    <a:schemeClr val="bg1"/>
                  </a:solidFill>
                  <a:latin typeface="思源宋体" panose="02020700000000000000" pitchFamily="18" charset="-122"/>
                  <a:ea typeface="思源宋体" panose="02020700000000000000" pitchFamily="18" charset="-122"/>
                  <a:cs typeface="+mn-ea"/>
                  <a:sym typeface="微软雅黑" panose="020B0503020204020204" pitchFamily="34" charset="-122"/>
                </a:endParaRPr>
              </a:p>
            </p:txBody>
          </p:sp>
        </p:grpSp>
        <p:sp>
          <p:nvSpPr>
            <p:cNvPr id="26" name="矩形 25"/>
            <p:cNvSpPr/>
            <p:nvPr/>
          </p:nvSpPr>
          <p:spPr>
            <a:xfrm>
              <a:off x="11928648" y="126099"/>
              <a:ext cx="238815" cy="576000"/>
            </a:xfrm>
            <a:prstGeom prst="rect">
              <a:avLst/>
            </a:prstGeom>
            <a:solidFill>
              <a:srgbClr val="1E497C"/>
            </a:solidFill>
            <a:ln w="12700">
              <a:solidFill>
                <a:srgbClr val="1E497C"/>
              </a:solidFill>
            </a:ln>
            <a:effectLst>
              <a:glow rad="38100">
                <a:schemeClr val="accent1">
                  <a:lumMod val="75000"/>
                  <a:alpha val="41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思源宋体" panose="02020700000000000000" pitchFamily="18" charset="-122"/>
                <a:ea typeface="思源宋体" panose="02020700000000000000" pitchFamily="18" charset="-122"/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1219364" y="295009"/>
              <a:ext cx="3308985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indent="0">
                <a:buFont typeface="Wingdings" panose="05000000000000000000" pitchFamily="2" charset="2"/>
                <a:buNone/>
              </a:pPr>
              <a:r>
                <a:rPr lang="en-US" altLang="zh-CN" sz="24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微软雅黑" panose="020B0503020204020204" pitchFamily="34" charset="-122"/>
                </a:rPr>
                <a:t>Region</a:t>
              </a:r>
              <a:r>
                <a:rPr lang="zh-CN" altLang="en-US" sz="24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微软雅黑" panose="020B0503020204020204" pitchFamily="34" charset="-122"/>
                </a:rPr>
                <a:t>从服务器</a:t>
              </a:r>
            </a:p>
          </p:txBody>
        </p:sp>
      </p:grpSp>
      <p:pic>
        <p:nvPicPr>
          <p:cNvPr id="4" name="图片 3" descr="32303038313139313b32303038313039333bb5e7c4d4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7715" y="2900680"/>
            <a:ext cx="914400" cy="914400"/>
          </a:xfrm>
          <a:prstGeom prst="rect">
            <a:avLst/>
          </a:prstGeom>
        </p:spPr>
      </p:pic>
      <p:pic>
        <p:nvPicPr>
          <p:cNvPr id="5" name="图片 4" descr="32303038313139313b32303038313039333bb5e7c4d4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85755" y="2906395"/>
            <a:ext cx="914400" cy="9144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567305" y="2947670"/>
            <a:ext cx="104203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rgbClr val="30507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需要管理备份文件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4295140" y="2878455"/>
            <a:ext cx="176339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zh-CN" altLang="en-US" sz="2000" dirty="0">
                <a:solidFill>
                  <a:srgbClr val="30507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进行socket连接，初始化输入输出流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6682740" y="2899410"/>
            <a:ext cx="136080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rgbClr val="30507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向备份主机输入管理命令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8417560" y="2036445"/>
            <a:ext cx="71183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rgbClr val="30507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上传</a:t>
            </a:r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8472170" y="4330700"/>
            <a:ext cx="73787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rgbClr val="30507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请求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8489315" y="3115945"/>
            <a:ext cx="81470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rgbClr val="30507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删除</a:t>
            </a:r>
          </a:p>
        </p:txBody>
      </p:sp>
      <p:cxnSp>
        <p:nvCxnSpPr>
          <p:cNvPr id="12" name="直接箭头连接符 11"/>
          <p:cNvCxnSpPr/>
          <p:nvPr/>
        </p:nvCxnSpPr>
        <p:spPr>
          <a:xfrm>
            <a:off x="1753870" y="3355975"/>
            <a:ext cx="813435" cy="63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/>
          <p:nvPr/>
        </p:nvCxnSpPr>
        <p:spPr>
          <a:xfrm>
            <a:off x="3503295" y="3362325"/>
            <a:ext cx="813435" cy="63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/>
          <p:nvPr/>
        </p:nvCxnSpPr>
        <p:spPr>
          <a:xfrm>
            <a:off x="5949950" y="3362960"/>
            <a:ext cx="813435" cy="63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/>
          <p:nvPr/>
        </p:nvCxnSpPr>
        <p:spPr>
          <a:xfrm>
            <a:off x="7913370" y="3332480"/>
            <a:ext cx="50419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/>
          <p:nvPr/>
        </p:nvCxnSpPr>
        <p:spPr>
          <a:xfrm flipV="1">
            <a:off x="7801610" y="2396490"/>
            <a:ext cx="648335" cy="57594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/>
          <p:nvPr/>
        </p:nvCxnSpPr>
        <p:spPr>
          <a:xfrm>
            <a:off x="7585710" y="3815080"/>
            <a:ext cx="886460" cy="52514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637540" y="3962400"/>
            <a:ext cx="12541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/>
              <a:t>从节点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10318750" y="3962400"/>
            <a:ext cx="12541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/>
              <a:t>备份主机</a:t>
            </a:r>
          </a:p>
        </p:txBody>
      </p:sp>
      <p:cxnSp>
        <p:nvCxnSpPr>
          <p:cNvPr id="22" name="直接箭头连接符 21"/>
          <p:cNvCxnSpPr/>
          <p:nvPr/>
        </p:nvCxnSpPr>
        <p:spPr>
          <a:xfrm>
            <a:off x="9251950" y="3314065"/>
            <a:ext cx="103886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9408160" y="2828290"/>
            <a:ext cx="88519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>
                <a:latin typeface="仿宋" panose="02010609060101010101" charset="-122"/>
                <a:ea typeface="仿宋" panose="02010609060101010101" charset="-122"/>
              </a:rPr>
              <a:t>删除备份主机上的对应文件</a:t>
            </a:r>
          </a:p>
        </p:txBody>
      </p:sp>
      <p:cxnSp>
        <p:nvCxnSpPr>
          <p:cNvPr id="33" name="肘形连接符 32"/>
          <p:cNvCxnSpPr>
            <a:stCxn id="9" idx="3"/>
            <a:endCxn id="5" idx="0"/>
          </p:cNvCxnSpPr>
          <p:nvPr/>
        </p:nvCxnSpPr>
        <p:spPr>
          <a:xfrm>
            <a:off x="9129395" y="2235835"/>
            <a:ext cx="1813560" cy="670560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肘形连接符 38"/>
          <p:cNvCxnSpPr>
            <a:stCxn id="10" idx="3"/>
            <a:endCxn id="19" idx="2"/>
          </p:cNvCxnSpPr>
          <p:nvPr/>
        </p:nvCxnSpPr>
        <p:spPr>
          <a:xfrm flipV="1">
            <a:off x="9210040" y="4330700"/>
            <a:ext cx="1736090" cy="199390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肘形连接符 23"/>
          <p:cNvCxnSpPr/>
          <p:nvPr/>
        </p:nvCxnSpPr>
        <p:spPr>
          <a:xfrm rot="10800000" flipV="1">
            <a:off x="1271270" y="4293235"/>
            <a:ext cx="9949180" cy="1486535"/>
          </a:xfrm>
          <a:prstGeom prst="bentConnector3">
            <a:avLst>
              <a:gd name="adj1" fmla="val 22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箭头连接符 41"/>
          <p:cNvCxnSpPr>
            <a:endCxn id="18" idx="2"/>
          </p:cNvCxnSpPr>
          <p:nvPr/>
        </p:nvCxnSpPr>
        <p:spPr>
          <a:xfrm flipV="1">
            <a:off x="1262380" y="4330700"/>
            <a:ext cx="2540" cy="144145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文本框 44"/>
          <p:cNvSpPr txBox="1"/>
          <p:nvPr/>
        </p:nvSpPr>
        <p:spPr>
          <a:xfrm>
            <a:off x="9396730" y="1604010"/>
            <a:ext cx="127889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>
                <a:latin typeface="仿宋" panose="02010609060101010101" charset="-122"/>
                <a:ea typeface="仿宋" panose="02010609060101010101" charset="-122"/>
              </a:rPr>
              <a:t>从节点传向流传输文件</a:t>
            </a:r>
          </a:p>
        </p:txBody>
      </p:sp>
      <p:sp>
        <p:nvSpPr>
          <p:cNvPr id="46" name="文本框 45"/>
          <p:cNvSpPr txBox="1"/>
          <p:nvPr/>
        </p:nvSpPr>
        <p:spPr>
          <a:xfrm>
            <a:off x="5231765" y="5132705"/>
            <a:ext cx="230822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>
                <a:latin typeface="仿宋" panose="02010609060101010101" charset="-122"/>
                <a:ea typeface="仿宋" panose="02010609060101010101" charset="-122"/>
              </a:rPr>
              <a:t>备份主机向从节点发送对应文件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2000">
        <p14:prism isInverted="1"/>
      </p:transition>
    </mc:Choice>
    <mc:Fallback xmlns="">
      <p:transition spd="slow" advClick="0" advTm="2000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/>
          <p:cNvGrpSpPr/>
          <p:nvPr/>
        </p:nvGrpSpPr>
        <p:grpSpPr>
          <a:xfrm>
            <a:off x="277659" y="126099"/>
            <a:ext cx="11889804" cy="686118"/>
            <a:chOff x="277659" y="126099"/>
            <a:chExt cx="11889804" cy="686118"/>
          </a:xfrm>
        </p:grpSpPr>
        <p:grpSp>
          <p:nvGrpSpPr>
            <p:cNvPr id="21" name="组合 20"/>
            <p:cNvGrpSpPr/>
            <p:nvPr/>
          </p:nvGrpSpPr>
          <p:grpSpPr>
            <a:xfrm>
              <a:off x="277659" y="236217"/>
              <a:ext cx="674369" cy="576000"/>
              <a:chOff x="277659" y="236217"/>
              <a:chExt cx="674369" cy="576000"/>
            </a:xfrm>
          </p:grpSpPr>
          <p:sp>
            <p:nvSpPr>
              <p:cNvPr id="34" name="矩形 33"/>
              <p:cNvSpPr/>
              <p:nvPr/>
            </p:nvSpPr>
            <p:spPr>
              <a:xfrm>
                <a:off x="326844" y="236217"/>
                <a:ext cx="576000" cy="576000"/>
              </a:xfrm>
              <a:prstGeom prst="rect">
                <a:avLst/>
              </a:prstGeom>
              <a:solidFill>
                <a:srgbClr val="1E497C"/>
              </a:solidFill>
              <a:ln w="12700">
                <a:solidFill>
                  <a:srgbClr val="1E497C"/>
                </a:solidFill>
              </a:ln>
              <a:effectLst>
                <a:glow rad="38100">
                  <a:schemeClr val="accent1">
                    <a:lumMod val="75000"/>
                    <a:alpha val="41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  <a:latin typeface="思源宋体" panose="02020700000000000000" pitchFamily="18" charset="-122"/>
                  <a:ea typeface="思源宋体" panose="02020700000000000000" pitchFamily="18" charset="-122"/>
                </a:endParaRPr>
              </a:p>
            </p:txBody>
          </p:sp>
          <p:sp>
            <p:nvSpPr>
              <p:cNvPr id="41" name="标题 2"/>
              <p:cNvSpPr txBox="1"/>
              <p:nvPr/>
            </p:nvSpPr>
            <p:spPr>
              <a:xfrm>
                <a:off x="277659" y="295262"/>
                <a:ext cx="674369" cy="45791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altLang="zh-CN" sz="2400" dirty="0">
                    <a:solidFill>
                      <a:schemeClr val="bg1"/>
                    </a:solidFill>
                    <a:latin typeface="思源宋体" panose="02020700000000000000" pitchFamily="18" charset="-122"/>
                    <a:ea typeface="思源宋体" panose="02020700000000000000" pitchFamily="18" charset="-122"/>
                    <a:cs typeface="+mn-ea"/>
                    <a:sym typeface="微软雅黑" panose="020B0503020204020204" pitchFamily="34" charset="-122"/>
                  </a:rPr>
                  <a:t>02</a:t>
                </a:r>
                <a:endParaRPr lang="zh-CN" altLang="en-US" sz="2400" dirty="0">
                  <a:solidFill>
                    <a:schemeClr val="bg1"/>
                  </a:solidFill>
                  <a:latin typeface="思源宋体" panose="02020700000000000000" pitchFamily="18" charset="-122"/>
                  <a:ea typeface="思源宋体" panose="02020700000000000000" pitchFamily="18" charset="-122"/>
                  <a:cs typeface="+mn-ea"/>
                  <a:sym typeface="微软雅黑" panose="020B0503020204020204" pitchFamily="34" charset="-122"/>
                </a:endParaRPr>
              </a:p>
            </p:txBody>
          </p:sp>
        </p:grpSp>
        <p:sp>
          <p:nvSpPr>
            <p:cNvPr id="26" name="矩形 25"/>
            <p:cNvSpPr/>
            <p:nvPr/>
          </p:nvSpPr>
          <p:spPr>
            <a:xfrm>
              <a:off x="11928648" y="126099"/>
              <a:ext cx="238815" cy="576000"/>
            </a:xfrm>
            <a:prstGeom prst="rect">
              <a:avLst/>
            </a:prstGeom>
            <a:solidFill>
              <a:srgbClr val="1E497C"/>
            </a:solidFill>
            <a:ln w="12700">
              <a:solidFill>
                <a:srgbClr val="1E497C"/>
              </a:solidFill>
            </a:ln>
            <a:effectLst>
              <a:glow rad="38100">
                <a:schemeClr val="accent1">
                  <a:lumMod val="75000"/>
                  <a:alpha val="41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思源宋体" panose="02020700000000000000" pitchFamily="18" charset="-122"/>
                <a:ea typeface="思源宋体" panose="02020700000000000000" pitchFamily="18" charset="-122"/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1219364" y="295009"/>
              <a:ext cx="3308985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indent="0">
                <a:buFont typeface="Wingdings" panose="05000000000000000000" pitchFamily="2" charset="2"/>
                <a:buNone/>
              </a:pPr>
              <a:r>
                <a:rPr lang="en-US" altLang="zh-CN" sz="24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微软雅黑" panose="020B0503020204020204" pitchFamily="34" charset="-122"/>
                </a:rPr>
                <a:t>Region</a:t>
              </a:r>
              <a:r>
                <a:rPr lang="zh-CN" altLang="en-US" sz="24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微软雅黑" panose="020B0503020204020204" pitchFamily="34" charset="-122"/>
                </a:rPr>
                <a:t>从服务器</a:t>
              </a: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8184737" y="2132817"/>
            <a:ext cx="300065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30507A"/>
                </a:solidFill>
              </a:rPr>
              <a:t>主要模块</a:t>
            </a:r>
            <a:endParaRPr lang="en-US" altLang="zh-CN" dirty="0">
              <a:solidFill>
                <a:srgbClr val="30507A"/>
              </a:solidFill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 altLang="zh-CN" dirty="0">
                <a:solidFill>
                  <a:srgbClr val="30507A"/>
                </a:solidFill>
              </a:rPr>
              <a:t>Interpreter</a:t>
            </a: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 altLang="zh-CN" dirty="0">
                <a:solidFill>
                  <a:srgbClr val="30507A"/>
                </a:solidFill>
              </a:rPr>
              <a:t>API</a:t>
            </a: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 altLang="zh-CN" dirty="0">
                <a:solidFill>
                  <a:srgbClr val="30507A"/>
                </a:solidFill>
              </a:rPr>
              <a:t>Record Manager</a:t>
            </a: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 altLang="zh-CN" dirty="0">
                <a:solidFill>
                  <a:srgbClr val="30507A"/>
                </a:solidFill>
              </a:rPr>
              <a:t>Index Manager</a:t>
            </a: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 altLang="zh-CN" dirty="0">
                <a:solidFill>
                  <a:srgbClr val="30507A"/>
                </a:solidFill>
              </a:rPr>
              <a:t>Catalog Manager</a:t>
            </a: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 altLang="zh-CN" dirty="0">
                <a:solidFill>
                  <a:srgbClr val="30507A"/>
                </a:solidFill>
              </a:rPr>
              <a:t>Buffer Manager</a:t>
            </a:r>
          </a:p>
          <a:p>
            <a:pPr marL="285750" indent="-285750">
              <a:buFont typeface="Arial" panose="020B0604020202090204" pitchFamily="34" charset="0"/>
              <a:buChar char="•"/>
            </a:pPr>
            <a:endParaRPr lang="en-US" altLang="zh-CN" dirty="0">
              <a:solidFill>
                <a:srgbClr val="30507A"/>
              </a:solidFill>
            </a:endParaRPr>
          </a:p>
          <a:p>
            <a:r>
              <a:rPr lang="zh-CN" altLang="en-US" dirty="0">
                <a:solidFill>
                  <a:srgbClr val="30507A"/>
                </a:solidFill>
              </a:rPr>
              <a:t>使用</a:t>
            </a:r>
            <a:r>
              <a:rPr lang="en-US" altLang="zh-CN" dirty="0">
                <a:solidFill>
                  <a:srgbClr val="30507A"/>
                </a:solidFill>
              </a:rPr>
              <a:t>Java</a:t>
            </a:r>
            <a:r>
              <a:rPr lang="zh-CN" altLang="en-US" dirty="0">
                <a:solidFill>
                  <a:srgbClr val="30507A"/>
                </a:solidFill>
              </a:rPr>
              <a:t>语言实现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BCA19FA3-62F6-EB03-9B36-150CB986E2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75" b="1975"/>
          <a:stretch/>
        </p:blipFill>
        <p:spPr>
          <a:xfrm>
            <a:off x="2057304" y="836081"/>
            <a:ext cx="4358442" cy="56148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 advClick="0" advTm="2000">
        <p:checker/>
      </p:transition>
    </mc:Choice>
    <mc:Fallback xmlns="">
      <p:transition spd="slow" advClick="0" advTm="2000">
        <p:checker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/>
          <p:cNvGrpSpPr/>
          <p:nvPr/>
        </p:nvGrpSpPr>
        <p:grpSpPr>
          <a:xfrm>
            <a:off x="277659" y="126099"/>
            <a:ext cx="11889804" cy="686118"/>
            <a:chOff x="277659" y="126099"/>
            <a:chExt cx="11889804" cy="686118"/>
          </a:xfrm>
        </p:grpSpPr>
        <p:grpSp>
          <p:nvGrpSpPr>
            <p:cNvPr id="21" name="组合 20"/>
            <p:cNvGrpSpPr/>
            <p:nvPr/>
          </p:nvGrpSpPr>
          <p:grpSpPr>
            <a:xfrm>
              <a:off x="277659" y="236217"/>
              <a:ext cx="674369" cy="576000"/>
              <a:chOff x="277659" y="236217"/>
              <a:chExt cx="674369" cy="576000"/>
            </a:xfrm>
          </p:grpSpPr>
          <p:sp>
            <p:nvSpPr>
              <p:cNvPr id="34" name="矩形 33"/>
              <p:cNvSpPr/>
              <p:nvPr/>
            </p:nvSpPr>
            <p:spPr>
              <a:xfrm>
                <a:off x="326844" y="236217"/>
                <a:ext cx="576000" cy="576000"/>
              </a:xfrm>
              <a:prstGeom prst="rect">
                <a:avLst/>
              </a:prstGeom>
              <a:solidFill>
                <a:srgbClr val="1E497C"/>
              </a:solidFill>
              <a:ln w="12700">
                <a:solidFill>
                  <a:srgbClr val="1E497C"/>
                </a:solidFill>
              </a:ln>
              <a:effectLst>
                <a:glow rad="38100">
                  <a:schemeClr val="accent1">
                    <a:lumMod val="75000"/>
                    <a:alpha val="41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  <a:latin typeface="思源宋体" panose="02020700000000000000" pitchFamily="18" charset="-122"/>
                  <a:ea typeface="思源宋体" panose="02020700000000000000" pitchFamily="18" charset="-122"/>
                </a:endParaRPr>
              </a:p>
            </p:txBody>
          </p:sp>
          <p:sp>
            <p:nvSpPr>
              <p:cNvPr id="41" name="标题 2"/>
              <p:cNvSpPr txBox="1"/>
              <p:nvPr/>
            </p:nvSpPr>
            <p:spPr>
              <a:xfrm>
                <a:off x="277659" y="295262"/>
                <a:ext cx="674369" cy="45791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altLang="zh-CN" sz="2400" dirty="0">
                    <a:solidFill>
                      <a:schemeClr val="bg1"/>
                    </a:solidFill>
                    <a:latin typeface="思源宋体" panose="02020700000000000000" pitchFamily="18" charset="-122"/>
                    <a:ea typeface="思源宋体" panose="02020700000000000000" pitchFamily="18" charset="-122"/>
                    <a:cs typeface="+mn-ea"/>
                    <a:sym typeface="微软雅黑" panose="020B0503020204020204" pitchFamily="34" charset="-122"/>
                  </a:rPr>
                  <a:t>02</a:t>
                </a:r>
                <a:endParaRPr lang="zh-CN" altLang="en-US" sz="2400" dirty="0">
                  <a:solidFill>
                    <a:schemeClr val="bg1"/>
                  </a:solidFill>
                  <a:latin typeface="思源宋体" panose="02020700000000000000" pitchFamily="18" charset="-122"/>
                  <a:ea typeface="思源宋体" panose="02020700000000000000" pitchFamily="18" charset="-122"/>
                  <a:cs typeface="+mn-ea"/>
                  <a:sym typeface="微软雅黑" panose="020B0503020204020204" pitchFamily="34" charset="-122"/>
                </a:endParaRPr>
              </a:p>
            </p:txBody>
          </p:sp>
        </p:grpSp>
        <p:sp>
          <p:nvSpPr>
            <p:cNvPr id="26" name="矩形 25"/>
            <p:cNvSpPr/>
            <p:nvPr/>
          </p:nvSpPr>
          <p:spPr>
            <a:xfrm>
              <a:off x="11928648" y="126099"/>
              <a:ext cx="238815" cy="576000"/>
            </a:xfrm>
            <a:prstGeom prst="rect">
              <a:avLst/>
            </a:prstGeom>
            <a:solidFill>
              <a:srgbClr val="1E497C"/>
            </a:solidFill>
            <a:ln w="12700">
              <a:solidFill>
                <a:srgbClr val="1E497C"/>
              </a:solidFill>
            </a:ln>
            <a:effectLst>
              <a:glow rad="38100">
                <a:schemeClr val="accent1">
                  <a:lumMod val="75000"/>
                  <a:alpha val="41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思源宋体" panose="02020700000000000000" pitchFamily="18" charset="-122"/>
                <a:ea typeface="思源宋体" panose="02020700000000000000" pitchFamily="18" charset="-122"/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1219364" y="295009"/>
              <a:ext cx="3308985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indent="0">
                <a:buFont typeface="Wingdings" panose="05000000000000000000" pitchFamily="2" charset="2"/>
                <a:buNone/>
              </a:pPr>
              <a:r>
                <a:rPr lang="en-US" altLang="zh-CN" sz="24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微软雅黑" panose="020B0503020204020204" pitchFamily="34" charset="-122"/>
                </a:rPr>
                <a:t>Region</a:t>
              </a:r>
              <a:r>
                <a:rPr lang="zh-CN" altLang="en-US" sz="24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微软雅黑" panose="020B0503020204020204" pitchFamily="34" charset="-122"/>
                </a:rPr>
                <a:t>从服务器</a:t>
              </a:r>
            </a:p>
          </p:txBody>
        </p: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0570803B-F01E-AD83-FE70-D07FE3F859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1614" y="3732550"/>
            <a:ext cx="5686441" cy="299935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955A1C4-C50E-E2C1-FD54-FAE30CDF9DC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" r="14230" b="7115"/>
          <a:stretch/>
        </p:blipFill>
        <p:spPr>
          <a:xfrm>
            <a:off x="7708867" y="382850"/>
            <a:ext cx="2991935" cy="3240130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2673309E-F1E1-B534-EA65-855FE374F46C}"/>
              </a:ext>
            </a:extLst>
          </p:cNvPr>
          <p:cNvSpPr txBox="1"/>
          <p:nvPr/>
        </p:nvSpPr>
        <p:spPr>
          <a:xfrm>
            <a:off x="767080" y="1268731"/>
            <a:ext cx="5594534" cy="5219506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altLang="zh-CN" sz="1600" b="0" dirty="0">
                <a:solidFill>
                  <a:srgbClr val="1E497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Interpreter</a:t>
            </a:r>
            <a:r>
              <a:rPr lang="zh-CN" altLang="en-US" sz="1600" b="0" dirty="0">
                <a:solidFill>
                  <a:srgbClr val="1E497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模块提供</a:t>
            </a:r>
            <a:r>
              <a:rPr lang="en-US" altLang="zh-CN" sz="1600" b="0" dirty="0">
                <a:solidFill>
                  <a:srgbClr val="1E497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Parsing</a:t>
            </a:r>
            <a:r>
              <a:rPr lang="zh-CN" altLang="en-US" sz="1600" b="0" dirty="0">
                <a:solidFill>
                  <a:srgbClr val="1E497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接</a:t>
            </a:r>
            <a:r>
              <a:rPr lang="zh-CN" altLang="en-US" sz="1600" dirty="0">
                <a:solidFill>
                  <a:srgbClr val="1E497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口供</a:t>
            </a:r>
            <a:r>
              <a:rPr lang="en-US" altLang="zh-CN" sz="1600" dirty="0" err="1">
                <a:solidFill>
                  <a:srgbClr val="1E497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ClientSocketController</a:t>
            </a:r>
            <a:r>
              <a:rPr lang="zh-CN" altLang="en-US" sz="1600" dirty="0">
                <a:solidFill>
                  <a:srgbClr val="1E497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调用。</a:t>
            </a:r>
            <a:endParaRPr lang="en-US" altLang="zh-CN" sz="1600" dirty="0">
              <a:solidFill>
                <a:srgbClr val="1E497C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1600" dirty="0">
                <a:solidFill>
                  <a:srgbClr val="1E497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通过</a:t>
            </a:r>
            <a:r>
              <a:rPr lang="en-US" altLang="zh-CN" sz="1600" dirty="0" err="1">
                <a:solidFill>
                  <a:srgbClr val="1E497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Interpreter.Parsing</a:t>
            </a:r>
            <a:r>
              <a:rPr lang="en-US" altLang="zh-CN" sz="1600" dirty="0">
                <a:solidFill>
                  <a:srgbClr val="1E497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()</a:t>
            </a:r>
            <a:r>
              <a:rPr lang="zh-CN" altLang="en-US" sz="1600" dirty="0">
                <a:solidFill>
                  <a:srgbClr val="1E497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处理输入的指令，再通过初步分析指令类型并跳转到其他函数。</a:t>
            </a:r>
            <a:endParaRPr lang="en-US" altLang="zh-CN" sz="1600" dirty="0">
              <a:solidFill>
                <a:srgbClr val="1E497C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1E497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调用</a:t>
            </a:r>
            <a:r>
              <a:rPr lang="en-US" altLang="zh-CN" sz="1600" dirty="0" err="1">
                <a:solidFill>
                  <a:srgbClr val="1E497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Lexer</a:t>
            </a:r>
            <a:r>
              <a:rPr lang="zh-CN" altLang="en-US" sz="1600" dirty="0">
                <a:solidFill>
                  <a:srgbClr val="1E497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类的</a:t>
            </a:r>
            <a:r>
              <a:rPr lang="en-US" altLang="zh-CN" sz="1600" dirty="0">
                <a:solidFill>
                  <a:srgbClr val="1E497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scan</a:t>
            </a:r>
            <a:r>
              <a:rPr lang="zh-CN" altLang="en-US" sz="1600" dirty="0">
                <a:solidFill>
                  <a:srgbClr val="1E497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方法分割出关键字，标识符等信息。</a:t>
            </a:r>
            <a:endParaRPr lang="en-US" altLang="zh-CN" sz="1600" dirty="0">
              <a:solidFill>
                <a:srgbClr val="1E497C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1E497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和</a:t>
            </a:r>
            <a:r>
              <a:rPr lang="en-US" altLang="zh-CN" sz="1600" dirty="0">
                <a:solidFill>
                  <a:srgbClr val="1E497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Tag</a:t>
            </a:r>
            <a:r>
              <a:rPr lang="zh-CN" altLang="en-US" sz="1600" dirty="0">
                <a:solidFill>
                  <a:srgbClr val="1E497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类中预先定义好的标签值进行比对，相同则进入指定函数。</a:t>
            </a:r>
            <a:endParaRPr lang="en-US" altLang="zh-CN" sz="1600" dirty="0">
              <a:solidFill>
                <a:srgbClr val="1E497C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1600" dirty="0">
                <a:solidFill>
                  <a:srgbClr val="1E497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其他每个功能函数逐个解析指令，准确保存任何有用信息，对错误信息进行抛出。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1600" dirty="0">
                <a:solidFill>
                  <a:srgbClr val="1E497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将指令分别保存为</a:t>
            </a:r>
            <a:r>
              <a:rPr lang="en-US" altLang="zh-CN" sz="1600" dirty="0">
                <a:solidFill>
                  <a:srgbClr val="1E497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attribute</a:t>
            </a:r>
            <a:r>
              <a:rPr lang="zh-CN" altLang="en-US" sz="1600" dirty="0">
                <a:solidFill>
                  <a:srgbClr val="1E497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、</a:t>
            </a:r>
            <a:r>
              <a:rPr lang="en-US" altLang="zh-CN" sz="1600" dirty="0">
                <a:solidFill>
                  <a:srgbClr val="1E497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condition</a:t>
            </a:r>
            <a:r>
              <a:rPr lang="zh-CN" altLang="en-US" sz="1600" dirty="0">
                <a:solidFill>
                  <a:srgbClr val="1E497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等信息，传递到其他模块的接口完成操作。</a:t>
            </a:r>
            <a:endParaRPr lang="en-US" altLang="zh-CN" sz="1600" dirty="0">
              <a:solidFill>
                <a:srgbClr val="1E497C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1600" dirty="0">
                <a:solidFill>
                  <a:srgbClr val="1E497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接受函数的返回值，分析判断并输出。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endParaRPr lang="zh-CN" altLang="en-US" sz="1600" dirty="0">
              <a:solidFill>
                <a:srgbClr val="1E497C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75834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 advClick="0" advTm="2000">
        <p:checker/>
      </p:transition>
    </mc:Choice>
    <mc:Fallback xmlns="">
      <p:transition spd="slow" advClick="0" advTm="2000">
        <p:checker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/>
          <p:cNvGrpSpPr/>
          <p:nvPr/>
        </p:nvGrpSpPr>
        <p:grpSpPr>
          <a:xfrm>
            <a:off x="277659" y="126099"/>
            <a:ext cx="11889804" cy="686118"/>
            <a:chOff x="277659" y="126099"/>
            <a:chExt cx="11889804" cy="686118"/>
          </a:xfrm>
        </p:grpSpPr>
        <p:grpSp>
          <p:nvGrpSpPr>
            <p:cNvPr id="21" name="组合 20"/>
            <p:cNvGrpSpPr/>
            <p:nvPr/>
          </p:nvGrpSpPr>
          <p:grpSpPr>
            <a:xfrm>
              <a:off x="277659" y="236217"/>
              <a:ext cx="674369" cy="576000"/>
              <a:chOff x="277659" y="236217"/>
              <a:chExt cx="674369" cy="576000"/>
            </a:xfrm>
          </p:grpSpPr>
          <p:sp>
            <p:nvSpPr>
              <p:cNvPr id="34" name="矩形 33"/>
              <p:cNvSpPr/>
              <p:nvPr/>
            </p:nvSpPr>
            <p:spPr>
              <a:xfrm>
                <a:off x="326844" y="236217"/>
                <a:ext cx="576000" cy="576000"/>
              </a:xfrm>
              <a:prstGeom prst="rect">
                <a:avLst/>
              </a:prstGeom>
              <a:solidFill>
                <a:srgbClr val="1E497C"/>
              </a:solidFill>
              <a:ln w="12700">
                <a:solidFill>
                  <a:srgbClr val="1E497C"/>
                </a:solidFill>
              </a:ln>
              <a:effectLst>
                <a:glow rad="38100">
                  <a:schemeClr val="accent1">
                    <a:lumMod val="75000"/>
                    <a:alpha val="41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  <a:latin typeface="思源宋体" panose="02020700000000000000" pitchFamily="18" charset="-122"/>
                  <a:ea typeface="思源宋体" panose="02020700000000000000" pitchFamily="18" charset="-122"/>
                </a:endParaRPr>
              </a:p>
            </p:txBody>
          </p:sp>
          <p:sp>
            <p:nvSpPr>
              <p:cNvPr id="41" name="标题 2"/>
              <p:cNvSpPr txBox="1"/>
              <p:nvPr/>
            </p:nvSpPr>
            <p:spPr>
              <a:xfrm>
                <a:off x="277659" y="295262"/>
                <a:ext cx="674369" cy="45791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altLang="zh-CN" sz="2400" dirty="0">
                    <a:solidFill>
                      <a:schemeClr val="bg1"/>
                    </a:solidFill>
                    <a:latin typeface="思源宋体" panose="02020700000000000000" pitchFamily="18" charset="-122"/>
                    <a:ea typeface="思源宋体" panose="02020700000000000000" pitchFamily="18" charset="-122"/>
                    <a:cs typeface="+mn-ea"/>
                    <a:sym typeface="微软雅黑" panose="020B0503020204020204" pitchFamily="34" charset="-122"/>
                  </a:rPr>
                  <a:t>02</a:t>
                </a:r>
                <a:endParaRPr lang="zh-CN" altLang="en-US" sz="2400" dirty="0">
                  <a:solidFill>
                    <a:schemeClr val="bg1"/>
                  </a:solidFill>
                  <a:latin typeface="思源宋体" panose="02020700000000000000" pitchFamily="18" charset="-122"/>
                  <a:ea typeface="思源宋体" panose="02020700000000000000" pitchFamily="18" charset="-122"/>
                  <a:cs typeface="+mn-ea"/>
                  <a:sym typeface="微软雅黑" panose="020B0503020204020204" pitchFamily="34" charset="-122"/>
                </a:endParaRPr>
              </a:p>
            </p:txBody>
          </p:sp>
        </p:grpSp>
        <p:sp>
          <p:nvSpPr>
            <p:cNvPr id="26" name="矩形 25"/>
            <p:cNvSpPr/>
            <p:nvPr/>
          </p:nvSpPr>
          <p:spPr>
            <a:xfrm>
              <a:off x="11928648" y="126099"/>
              <a:ext cx="238815" cy="576000"/>
            </a:xfrm>
            <a:prstGeom prst="rect">
              <a:avLst/>
            </a:prstGeom>
            <a:solidFill>
              <a:srgbClr val="1E497C"/>
            </a:solidFill>
            <a:ln w="12700">
              <a:solidFill>
                <a:srgbClr val="1E497C"/>
              </a:solidFill>
            </a:ln>
            <a:effectLst>
              <a:glow rad="38100">
                <a:schemeClr val="accent1">
                  <a:lumMod val="75000"/>
                  <a:alpha val="41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思源宋体" panose="02020700000000000000" pitchFamily="18" charset="-122"/>
                <a:ea typeface="思源宋体" panose="02020700000000000000" pitchFamily="18" charset="-122"/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1219364" y="295009"/>
              <a:ext cx="3308985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indent="0">
                <a:buFont typeface="Wingdings" panose="05000000000000000000" pitchFamily="2" charset="2"/>
                <a:buNone/>
              </a:pPr>
              <a:r>
                <a:rPr lang="en-US" altLang="zh-CN" sz="24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微软雅黑" panose="020B0503020204020204" pitchFamily="34" charset="-122"/>
                </a:rPr>
                <a:t>Region</a:t>
              </a:r>
              <a:r>
                <a:rPr lang="zh-CN" altLang="en-US" sz="24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微软雅黑" panose="020B0503020204020204" pitchFamily="34" charset="-122"/>
                </a:rPr>
                <a:t>从服务器</a:t>
              </a:r>
            </a:p>
          </p:txBody>
        </p: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D4DD1269-D4C5-782B-EB0F-A3B5B5DD8A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6040" y="0"/>
            <a:ext cx="5162079" cy="2904783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716E86BA-4C8C-F54C-DB2E-7A02BBBD2C09}"/>
              </a:ext>
            </a:extLst>
          </p:cNvPr>
          <p:cNvSpPr txBox="1"/>
          <p:nvPr/>
        </p:nvSpPr>
        <p:spPr>
          <a:xfrm>
            <a:off x="709428" y="1340768"/>
            <a:ext cx="4451871" cy="3742178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altLang="zh-CN" sz="1600" b="0" dirty="0">
                <a:solidFill>
                  <a:srgbClr val="1E497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API</a:t>
            </a:r>
            <a:r>
              <a:rPr lang="zh-CN" altLang="en-US" sz="1600" b="0" dirty="0">
                <a:solidFill>
                  <a:srgbClr val="1E497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模块是</a:t>
            </a:r>
            <a:r>
              <a:rPr lang="en-US" altLang="zh-CN" sz="1600" b="0" dirty="0" err="1">
                <a:solidFill>
                  <a:srgbClr val="1E497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MiniSQL</a:t>
            </a:r>
            <a:r>
              <a:rPr lang="zh-CN" altLang="en-US" sz="1600" b="0" dirty="0">
                <a:solidFill>
                  <a:srgbClr val="1E497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的核心模块，</a:t>
            </a:r>
            <a:r>
              <a:rPr lang="zh-CN" altLang="zh-CN" sz="1600" dirty="0">
                <a:solidFill>
                  <a:srgbClr val="1E497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是连接顶层的SQL解释器和底层各个主模块的中间层，对Interpreter产生的解析结果调用不同的底层 API来实现对应的功能 </a:t>
            </a:r>
            <a:r>
              <a:rPr lang="zh-CN" altLang="en-US" sz="1600" dirty="0">
                <a:solidFill>
                  <a:srgbClr val="1E497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：</a:t>
            </a:r>
            <a:endParaRPr lang="en-US" altLang="zh-CN" sz="1600" b="0" dirty="0">
              <a:solidFill>
                <a:srgbClr val="1E497C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1600" b="0" dirty="0">
                <a:solidFill>
                  <a:srgbClr val="1E497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提供执行</a:t>
            </a:r>
            <a:r>
              <a:rPr lang="en-US" altLang="zh-CN" sz="1600" b="0" dirty="0">
                <a:solidFill>
                  <a:srgbClr val="1E497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SQL</a:t>
            </a:r>
            <a:r>
              <a:rPr lang="zh-CN" altLang="en-US" sz="1600" b="0" dirty="0">
                <a:solidFill>
                  <a:srgbClr val="1E497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语句的接口，供</a:t>
            </a:r>
            <a:r>
              <a:rPr lang="en-US" altLang="zh-CN" sz="1600" b="0" dirty="0">
                <a:solidFill>
                  <a:srgbClr val="1E497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Interpreter</a:t>
            </a:r>
            <a:r>
              <a:rPr lang="zh-CN" altLang="en-US" sz="1600" b="0" dirty="0">
                <a:solidFill>
                  <a:srgbClr val="1E497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层调用。</a:t>
            </a:r>
            <a:endParaRPr lang="en-US" altLang="zh-CN" sz="1600" b="0" dirty="0">
              <a:solidFill>
                <a:srgbClr val="1E497C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1600" b="0" dirty="0">
                <a:solidFill>
                  <a:srgbClr val="1E497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根据</a:t>
            </a:r>
            <a:r>
              <a:rPr lang="en-US" altLang="zh-CN" sz="1600" b="0" dirty="0">
                <a:solidFill>
                  <a:srgbClr val="1E497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Interpreter</a:t>
            </a:r>
            <a:r>
              <a:rPr lang="zh-CN" altLang="en-US" sz="1600" b="0" dirty="0">
                <a:solidFill>
                  <a:srgbClr val="1E497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层解释生成的命令以及</a:t>
            </a:r>
            <a:r>
              <a:rPr lang="en-US" altLang="zh-CN" sz="1600" b="0" dirty="0">
                <a:solidFill>
                  <a:srgbClr val="1E497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Catalog Manager</a:t>
            </a:r>
            <a:r>
              <a:rPr lang="zh-CN" altLang="en-US" sz="1600" b="0" dirty="0">
                <a:solidFill>
                  <a:srgbClr val="1E497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提供的信息，调用</a:t>
            </a:r>
            <a:r>
              <a:rPr lang="en-US" altLang="zh-CN" sz="1600" b="0" dirty="0">
                <a:solidFill>
                  <a:srgbClr val="1E497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Record Manager, Index Manager</a:t>
            </a:r>
            <a:r>
              <a:rPr lang="zh-CN" altLang="en-US" sz="1600" b="0" dirty="0">
                <a:solidFill>
                  <a:srgbClr val="1E497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和</a:t>
            </a:r>
            <a:r>
              <a:rPr lang="en-US" altLang="zh-CN" sz="1600" b="0" dirty="0">
                <a:solidFill>
                  <a:srgbClr val="1E497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Catalog Manager</a:t>
            </a:r>
            <a:r>
              <a:rPr lang="zh-CN" altLang="en-US" sz="1600" b="0" dirty="0">
                <a:solidFill>
                  <a:srgbClr val="1E497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提供的相应接口进行执行。</a:t>
            </a:r>
            <a:endParaRPr lang="en-US" altLang="zh-CN" sz="1600" b="0" dirty="0">
              <a:solidFill>
                <a:srgbClr val="1E497C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7BD0D921-180B-4527-61E8-68E09D971F0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722" b="50000"/>
          <a:stretch/>
        </p:blipFill>
        <p:spPr>
          <a:xfrm>
            <a:off x="8059677" y="3861048"/>
            <a:ext cx="1954804" cy="2843242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B0320F99-1CD0-9780-28DB-1290414FE86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831" t="5065" r="3747" b="9121"/>
          <a:stretch/>
        </p:blipFill>
        <p:spPr>
          <a:xfrm>
            <a:off x="5816559" y="3949770"/>
            <a:ext cx="2249434" cy="1944216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E429C161-0FB9-C75D-7E0A-3E150C6F6E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47600" y="3828835"/>
            <a:ext cx="1810356" cy="2065507"/>
          </a:xfrm>
          <a:prstGeom prst="rect">
            <a:avLst/>
          </a:prstGeom>
        </p:spPr>
      </p:pic>
      <p:cxnSp>
        <p:nvCxnSpPr>
          <p:cNvPr id="28" name="连接符: 肘形 27">
            <a:extLst>
              <a:ext uri="{FF2B5EF4-FFF2-40B4-BE49-F238E27FC236}">
                <a16:creationId xmlns:a16="http://schemas.microsoft.com/office/drawing/2014/main" id="{D529C7F1-0177-7378-2850-C41EE542E709}"/>
              </a:ext>
            </a:extLst>
          </p:cNvPr>
          <p:cNvCxnSpPr>
            <a:stCxn id="4" idx="2"/>
            <a:endCxn id="23" idx="0"/>
          </p:cNvCxnSpPr>
          <p:nvPr/>
        </p:nvCxnSpPr>
        <p:spPr>
          <a:xfrm rot="5400000">
            <a:off x="7466685" y="2379374"/>
            <a:ext cx="1044987" cy="2095804"/>
          </a:xfrm>
          <a:prstGeom prst="bentConnector3">
            <a:avLst>
              <a:gd name="adj1" fmla="val 4356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连接符: 肘形 31">
            <a:extLst>
              <a:ext uri="{FF2B5EF4-FFF2-40B4-BE49-F238E27FC236}">
                <a16:creationId xmlns:a16="http://schemas.microsoft.com/office/drawing/2014/main" id="{B7CF3634-097F-829B-417D-39EA1C575CC0}"/>
              </a:ext>
            </a:extLst>
          </p:cNvPr>
          <p:cNvCxnSpPr>
            <a:cxnSpLocks/>
            <a:stCxn id="4" idx="2"/>
            <a:endCxn id="19" idx="0"/>
          </p:cNvCxnSpPr>
          <p:nvPr/>
        </p:nvCxnSpPr>
        <p:spPr>
          <a:xfrm rot="5400000">
            <a:off x="8558948" y="3382915"/>
            <a:ext cx="956265" cy="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连接符: 肘形 38">
            <a:extLst>
              <a:ext uri="{FF2B5EF4-FFF2-40B4-BE49-F238E27FC236}">
                <a16:creationId xmlns:a16="http://schemas.microsoft.com/office/drawing/2014/main" id="{6BA44630-B421-BFD5-8FA6-D5CC8C6D2176}"/>
              </a:ext>
            </a:extLst>
          </p:cNvPr>
          <p:cNvCxnSpPr>
            <a:stCxn id="4" idx="2"/>
            <a:endCxn id="25" idx="0"/>
          </p:cNvCxnSpPr>
          <p:nvPr/>
        </p:nvCxnSpPr>
        <p:spPr>
          <a:xfrm rot="16200000" flipH="1">
            <a:off x="9682903" y="2258960"/>
            <a:ext cx="924052" cy="2215698"/>
          </a:xfrm>
          <a:prstGeom prst="bentConnector3">
            <a:avLst>
              <a:gd name="adj1" fmla="val 4927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1713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 advClick="0" advTm="2000">
        <p:checker/>
      </p:transition>
    </mc:Choice>
    <mc:Fallback xmlns="">
      <p:transition spd="slow" advClick="0" advTm="2000">
        <p:checker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6290068" y="3820984"/>
            <a:ext cx="3705860" cy="1830066"/>
            <a:chOff x="8062497" y="4518561"/>
            <a:chExt cx="3705860" cy="1830066"/>
          </a:xfrm>
        </p:grpSpPr>
        <p:cxnSp>
          <p:nvCxnSpPr>
            <p:cNvPr id="15" name="直接连接符 14"/>
            <p:cNvCxnSpPr/>
            <p:nvPr/>
          </p:nvCxnSpPr>
          <p:spPr>
            <a:xfrm>
              <a:off x="8062497" y="6348627"/>
              <a:ext cx="3705860" cy="0"/>
            </a:xfrm>
            <a:prstGeom prst="line">
              <a:avLst/>
            </a:prstGeom>
            <a:ln w="60325"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chemeClr val="bg1"/>
                  </a:gs>
                </a:gsLst>
                <a:lin ang="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>
              <a:off x="11734905" y="4518561"/>
              <a:ext cx="0" cy="1800000"/>
            </a:xfrm>
            <a:prstGeom prst="line">
              <a:avLst/>
            </a:prstGeom>
            <a:ln w="60325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1620000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AutoShape 51"/>
          <p:cNvSpPr>
            <a:spLocks noChangeArrowheads="1"/>
          </p:cNvSpPr>
          <p:nvPr/>
        </p:nvSpPr>
        <p:spPr bwMode="gray">
          <a:xfrm>
            <a:off x="4149108" y="2714046"/>
            <a:ext cx="5304158" cy="761364"/>
          </a:xfrm>
          <a:prstGeom prst="roundRect">
            <a:avLst>
              <a:gd name="adj" fmla="val 0"/>
            </a:avLst>
          </a:prstGeom>
          <a:noFill/>
          <a:ln w="28575" algn="ctr">
            <a:noFill/>
            <a:round/>
          </a:ln>
          <a:effectLst/>
        </p:spPr>
        <p:txBody>
          <a:bodyPr wrap="square" lIns="0" tIns="0" rIns="0" bIns="0" anchor="ctr">
            <a:spAutoFit/>
          </a:bodyPr>
          <a:lstStyle/>
          <a:p>
            <a:pPr algn="dist">
              <a:lnSpc>
                <a:spcPct val="90000"/>
              </a:lnSpc>
              <a:buClr>
                <a:schemeClr val="bg2"/>
              </a:buClr>
              <a:buSzPct val="70000"/>
              <a:buFont typeface="Wingdings" panose="05000000000000000000" pitchFamily="2" charset="2"/>
              <a:buNone/>
              <a:defRPr/>
            </a:pPr>
            <a:r>
              <a:rPr lang="zh-CN" altLang="en-US" sz="5500" b="1" dirty="0">
                <a:solidFill>
                  <a:srgbClr val="1E497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核心功能设计</a:t>
            </a:r>
            <a:endParaRPr lang="en-US" altLang="zh-CN" sz="5500" b="1" dirty="0">
              <a:solidFill>
                <a:srgbClr val="1E497C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微软雅黑" panose="020B0503020204020204" pitchFamily="34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2905047" y="2503511"/>
            <a:ext cx="1016380" cy="1182431"/>
            <a:chOff x="2701946" y="2702230"/>
            <a:chExt cx="1016380" cy="1182431"/>
          </a:xfrm>
        </p:grpSpPr>
        <p:sp>
          <p:nvSpPr>
            <p:cNvPr id="54" name="矩形 53"/>
            <p:cNvSpPr/>
            <p:nvPr/>
          </p:nvSpPr>
          <p:spPr>
            <a:xfrm>
              <a:off x="2701946" y="2899777"/>
              <a:ext cx="1016380" cy="98488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6000" b="1" dirty="0">
                  <a:solidFill>
                    <a:srgbClr val="1E497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微软雅黑" panose="020B0503020204020204" pitchFamily="34" charset="-122"/>
                </a:rPr>
                <a:t>03</a:t>
              </a:r>
              <a:endParaRPr lang="zh-CN" altLang="en-US" sz="6000" b="1" dirty="0">
                <a:solidFill>
                  <a:srgbClr val="1E497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endParaRPr>
            </a:p>
          </p:txBody>
        </p:sp>
        <p:sp>
          <p:nvSpPr>
            <p:cNvPr id="55" name="矩形 54"/>
            <p:cNvSpPr/>
            <p:nvPr/>
          </p:nvSpPr>
          <p:spPr>
            <a:xfrm>
              <a:off x="2860225" y="2702230"/>
              <a:ext cx="699822" cy="36765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2200" b="1" dirty="0">
                  <a:solidFill>
                    <a:srgbClr val="1E497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微软雅黑" panose="020B0503020204020204" pitchFamily="34" charset="-122"/>
                </a:rPr>
                <a:t>Part</a:t>
              </a:r>
              <a:endParaRPr lang="zh-CN" altLang="en-US" sz="2200" b="1" dirty="0">
                <a:solidFill>
                  <a:srgbClr val="1E497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endParaRPr>
            </a:p>
          </p:txBody>
        </p:sp>
      </p:grpSp>
      <p:sp>
        <p:nvSpPr>
          <p:cNvPr id="56" name="文本框 55"/>
          <p:cNvSpPr txBox="1"/>
          <p:nvPr/>
        </p:nvSpPr>
        <p:spPr>
          <a:xfrm>
            <a:off x="6360857" y="4149347"/>
            <a:ext cx="1286115" cy="24574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zh-CN" altLang="en-US" sz="1600" dirty="0">
                <a:solidFill>
                  <a:srgbClr val="1E497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负载均衡</a:t>
            </a:r>
          </a:p>
        </p:txBody>
      </p:sp>
      <p:sp>
        <p:nvSpPr>
          <p:cNvPr id="58" name="文本框 57"/>
          <p:cNvSpPr txBox="1"/>
          <p:nvPr/>
        </p:nvSpPr>
        <p:spPr>
          <a:xfrm>
            <a:off x="6384290" y="4764405"/>
            <a:ext cx="1238250" cy="24574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zh-CN" altLang="en-US" sz="1600" dirty="0">
                <a:solidFill>
                  <a:srgbClr val="1E497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容错容灾</a:t>
            </a:r>
          </a:p>
        </p:txBody>
      </p:sp>
      <p:sp>
        <p:nvSpPr>
          <p:cNvPr id="4" name="矩形 3"/>
          <p:cNvSpPr/>
          <p:nvPr/>
        </p:nvSpPr>
        <p:spPr>
          <a:xfrm>
            <a:off x="402431" y="450056"/>
            <a:ext cx="11387138" cy="5957888"/>
          </a:xfrm>
          <a:prstGeom prst="rect">
            <a:avLst/>
          </a:prstGeom>
          <a:noFill/>
          <a:ln>
            <a:solidFill>
              <a:srgbClr val="305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4260000" y="342056"/>
            <a:ext cx="3672000" cy="216000"/>
          </a:xfrm>
          <a:prstGeom prst="rect">
            <a:avLst/>
          </a:prstGeom>
          <a:solidFill>
            <a:srgbClr val="3050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4260000" y="6299944"/>
            <a:ext cx="3672000" cy="216000"/>
          </a:xfrm>
          <a:prstGeom prst="rect">
            <a:avLst/>
          </a:prstGeom>
          <a:solidFill>
            <a:srgbClr val="30507A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4580317" y="4756407"/>
            <a:ext cx="1286115" cy="24574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zh-CN" altLang="en-US" sz="1600" dirty="0">
                <a:solidFill>
                  <a:srgbClr val="1E497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副本管理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4580255" y="4149090"/>
            <a:ext cx="1651000" cy="24574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zh-CN" sz="1600" dirty="0">
                <a:solidFill>
                  <a:srgbClr val="1E497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socket</a:t>
            </a:r>
            <a:r>
              <a:rPr lang="zh-CN" altLang="en-US" sz="1600" dirty="0">
                <a:solidFill>
                  <a:srgbClr val="1E497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通信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2000">
        <p:blinds/>
      </p:transition>
    </mc:Choice>
    <mc:Fallback xmlns="">
      <p:transition spd="slow" advClick="0" advTm="2000">
        <p:blinds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/>
          <p:cNvGrpSpPr/>
          <p:nvPr/>
        </p:nvGrpSpPr>
        <p:grpSpPr>
          <a:xfrm>
            <a:off x="277659" y="126099"/>
            <a:ext cx="11889804" cy="686118"/>
            <a:chOff x="277659" y="126099"/>
            <a:chExt cx="11889804" cy="686118"/>
          </a:xfrm>
        </p:grpSpPr>
        <p:grpSp>
          <p:nvGrpSpPr>
            <p:cNvPr id="21" name="组合 20"/>
            <p:cNvGrpSpPr/>
            <p:nvPr/>
          </p:nvGrpSpPr>
          <p:grpSpPr>
            <a:xfrm>
              <a:off x="277659" y="236217"/>
              <a:ext cx="674369" cy="576000"/>
              <a:chOff x="277659" y="236217"/>
              <a:chExt cx="674369" cy="576000"/>
            </a:xfrm>
          </p:grpSpPr>
          <p:sp>
            <p:nvSpPr>
              <p:cNvPr id="34" name="矩形 33"/>
              <p:cNvSpPr/>
              <p:nvPr/>
            </p:nvSpPr>
            <p:spPr>
              <a:xfrm>
                <a:off x="326844" y="236217"/>
                <a:ext cx="576000" cy="576000"/>
              </a:xfrm>
              <a:prstGeom prst="rect">
                <a:avLst/>
              </a:prstGeom>
              <a:solidFill>
                <a:srgbClr val="1E497C"/>
              </a:solidFill>
              <a:ln w="12700">
                <a:solidFill>
                  <a:srgbClr val="1E497C"/>
                </a:solidFill>
              </a:ln>
              <a:effectLst>
                <a:glow rad="38100">
                  <a:schemeClr val="accent1">
                    <a:lumMod val="75000"/>
                    <a:alpha val="41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  <a:latin typeface="思源宋体" panose="02020700000000000000" pitchFamily="18" charset="-122"/>
                  <a:ea typeface="思源宋体" panose="02020700000000000000" pitchFamily="18" charset="-122"/>
                </a:endParaRPr>
              </a:p>
            </p:txBody>
          </p:sp>
          <p:sp>
            <p:nvSpPr>
              <p:cNvPr id="41" name="标题 2"/>
              <p:cNvSpPr txBox="1"/>
              <p:nvPr/>
            </p:nvSpPr>
            <p:spPr>
              <a:xfrm>
                <a:off x="277659" y="295262"/>
                <a:ext cx="674369" cy="45791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altLang="zh-CN" sz="2400" dirty="0">
                    <a:solidFill>
                      <a:schemeClr val="bg1"/>
                    </a:solidFill>
                    <a:latin typeface="思源宋体" panose="02020700000000000000" pitchFamily="18" charset="-122"/>
                    <a:ea typeface="思源宋体" panose="02020700000000000000" pitchFamily="18" charset="-122"/>
                    <a:cs typeface="+mn-ea"/>
                    <a:sym typeface="微软雅黑" panose="020B0503020204020204" pitchFamily="34" charset="-122"/>
                  </a:rPr>
                  <a:t>03</a:t>
                </a:r>
                <a:endParaRPr lang="zh-CN" altLang="en-US" sz="2400" dirty="0">
                  <a:solidFill>
                    <a:schemeClr val="bg1"/>
                  </a:solidFill>
                  <a:latin typeface="思源宋体" panose="02020700000000000000" pitchFamily="18" charset="-122"/>
                  <a:ea typeface="思源宋体" panose="02020700000000000000" pitchFamily="18" charset="-122"/>
                  <a:cs typeface="+mn-ea"/>
                  <a:sym typeface="微软雅黑" panose="020B0503020204020204" pitchFamily="34" charset="-122"/>
                </a:endParaRPr>
              </a:p>
            </p:txBody>
          </p:sp>
        </p:grpSp>
        <p:sp>
          <p:nvSpPr>
            <p:cNvPr id="26" name="矩形 25"/>
            <p:cNvSpPr/>
            <p:nvPr/>
          </p:nvSpPr>
          <p:spPr>
            <a:xfrm>
              <a:off x="11928648" y="126099"/>
              <a:ext cx="238815" cy="576000"/>
            </a:xfrm>
            <a:prstGeom prst="rect">
              <a:avLst/>
            </a:prstGeom>
            <a:solidFill>
              <a:srgbClr val="1E497C"/>
            </a:solidFill>
            <a:ln w="12700">
              <a:solidFill>
                <a:srgbClr val="1E497C"/>
              </a:solidFill>
            </a:ln>
            <a:effectLst>
              <a:glow rad="38100">
                <a:schemeClr val="accent1">
                  <a:lumMod val="75000"/>
                  <a:alpha val="41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思源宋体" panose="02020700000000000000" pitchFamily="18" charset="-122"/>
                <a:ea typeface="思源宋体" panose="02020700000000000000" pitchFamily="18" charset="-122"/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1219364" y="295009"/>
              <a:ext cx="3308985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indent="0">
                <a:buFont typeface="Wingdings" panose="05000000000000000000" pitchFamily="2" charset="2"/>
                <a:buNone/>
              </a:pPr>
              <a:r>
                <a:rPr lang="en-US" sz="24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微软雅黑" panose="020B0503020204020204" pitchFamily="34" charset="-122"/>
                </a:rPr>
                <a:t>socket </a:t>
              </a:r>
              <a:r>
                <a:rPr lang="zh-CN" altLang="en-US" sz="24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微软雅黑" panose="020B0503020204020204" pitchFamily="34" charset="-122"/>
                </a:rPr>
                <a:t>通信</a:t>
              </a:r>
            </a:p>
          </p:txBody>
        </p:sp>
      </p:grpSp>
      <p:pic>
        <p:nvPicPr>
          <p:cNvPr id="2" name="图片 1" descr="32303038313139313b32303038313039333bb5e7c4d4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35095" y="1917065"/>
            <a:ext cx="914400" cy="914400"/>
          </a:xfrm>
          <a:prstGeom prst="rect">
            <a:avLst/>
          </a:prstGeom>
        </p:spPr>
      </p:pic>
      <p:pic>
        <p:nvPicPr>
          <p:cNvPr id="3" name="图片 2" descr="32303038313139313b32303038313039333bb5e7c4d4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2980" y="4293235"/>
            <a:ext cx="914400" cy="914400"/>
          </a:xfrm>
          <a:prstGeom prst="rect">
            <a:avLst/>
          </a:prstGeom>
        </p:spPr>
      </p:pic>
      <p:pic>
        <p:nvPicPr>
          <p:cNvPr id="4" name="图片 3" descr="32303038313139313b32303038313039333bb5e7c4d4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27800" y="4293235"/>
            <a:ext cx="914400" cy="914400"/>
          </a:xfrm>
          <a:prstGeom prst="rect">
            <a:avLst/>
          </a:prstGeom>
        </p:spPr>
      </p:pic>
      <p:cxnSp>
        <p:nvCxnSpPr>
          <p:cNvPr id="5" name="直接箭头连接符 4"/>
          <p:cNvCxnSpPr/>
          <p:nvPr/>
        </p:nvCxnSpPr>
        <p:spPr>
          <a:xfrm flipV="1">
            <a:off x="1816100" y="2565400"/>
            <a:ext cx="1831340" cy="151955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箭头连接符 5"/>
          <p:cNvCxnSpPr/>
          <p:nvPr/>
        </p:nvCxnSpPr>
        <p:spPr>
          <a:xfrm>
            <a:off x="5024755" y="2627630"/>
            <a:ext cx="1574800" cy="137795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箭头连接符 6"/>
          <p:cNvCxnSpPr/>
          <p:nvPr/>
        </p:nvCxnSpPr>
        <p:spPr>
          <a:xfrm flipV="1">
            <a:off x="2384425" y="4653280"/>
            <a:ext cx="3783330" cy="952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3801110" y="476885"/>
            <a:ext cx="1205230" cy="1291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Master</a:t>
            </a:r>
          </a:p>
          <a:p>
            <a:pPr marL="342900" indent="-34290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多线程</a:t>
            </a:r>
          </a:p>
          <a:p>
            <a:pPr marL="342900" indent="-34290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异步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6382385" y="5085080"/>
            <a:ext cx="1205230" cy="1291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Region</a:t>
            </a:r>
          </a:p>
          <a:p>
            <a:pPr marL="342900" indent="-34290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多线程</a:t>
            </a:r>
          </a:p>
          <a:p>
            <a:pPr marL="342900" indent="-34290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异步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839470" y="5445760"/>
            <a:ext cx="120523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buFont typeface="Wingdings" panose="05000000000000000000" pitchFamily="2" charset="2"/>
              <a:buNone/>
            </a:pPr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Client</a:t>
            </a:r>
          </a:p>
        </p:txBody>
      </p:sp>
      <p:sp>
        <p:nvSpPr>
          <p:cNvPr id="11" name="文本框 10"/>
          <p:cNvSpPr txBox="1"/>
          <p:nvPr/>
        </p:nvSpPr>
        <p:spPr>
          <a:xfrm rot="19200000">
            <a:off x="1960880" y="2884170"/>
            <a:ext cx="110363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buFont typeface="Wingdings" panose="05000000000000000000" pitchFamily="2" charset="2"/>
              <a:buNone/>
            </a:pPr>
            <a:r>
              <a:rPr lang="zh-CN" altLang="en-US" sz="1400" dirty="0">
                <a:solidFill>
                  <a:srgbClr val="30507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发送表请求</a:t>
            </a:r>
          </a:p>
        </p:txBody>
      </p:sp>
      <p:sp>
        <p:nvSpPr>
          <p:cNvPr id="12" name="文本框 11"/>
          <p:cNvSpPr txBox="1"/>
          <p:nvPr/>
        </p:nvSpPr>
        <p:spPr>
          <a:xfrm rot="19200000">
            <a:off x="2127885" y="3406775"/>
            <a:ext cx="160909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buFont typeface="Wingdings" panose="05000000000000000000" pitchFamily="2" charset="2"/>
              <a:buNone/>
            </a:pPr>
            <a:r>
              <a:rPr lang="zh-CN" sz="1400" dirty="0">
                <a:solidFill>
                  <a:srgbClr val="30507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根据表信息，返回</a:t>
            </a:r>
            <a:r>
              <a:rPr lang="en-US" altLang="zh-CN" sz="1400" dirty="0">
                <a:solidFill>
                  <a:srgbClr val="30507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region</a:t>
            </a:r>
            <a:r>
              <a:rPr lang="zh-CN" altLang="en-US" sz="1400" dirty="0">
                <a:solidFill>
                  <a:srgbClr val="30507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信息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3751580" y="4130675"/>
            <a:ext cx="11410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buFont typeface="Wingdings" panose="05000000000000000000" pitchFamily="2" charset="2"/>
              <a:buNone/>
            </a:pPr>
            <a:r>
              <a:rPr lang="zh-CN" altLang="en-US" sz="1400" dirty="0">
                <a:solidFill>
                  <a:srgbClr val="30507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发送</a:t>
            </a:r>
            <a:r>
              <a:rPr lang="en-US" altLang="zh-CN" sz="1400" dirty="0">
                <a:solidFill>
                  <a:srgbClr val="30507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sql</a:t>
            </a:r>
            <a:r>
              <a:rPr lang="zh-CN" altLang="en-US" sz="1400" dirty="0">
                <a:solidFill>
                  <a:srgbClr val="30507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指令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3636645" y="4878705"/>
            <a:ext cx="13696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buFont typeface="Wingdings" panose="05000000000000000000" pitchFamily="2" charset="2"/>
              <a:buNone/>
            </a:pPr>
            <a:r>
              <a:rPr lang="zh-CN" sz="1400" dirty="0">
                <a:solidFill>
                  <a:srgbClr val="30507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返回指令结果</a:t>
            </a:r>
          </a:p>
        </p:txBody>
      </p:sp>
      <p:sp>
        <p:nvSpPr>
          <p:cNvPr id="15" name="文本框 14"/>
          <p:cNvSpPr txBox="1"/>
          <p:nvPr/>
        </p:nvSpPr>
        <p:spPr>
          <a:xfrm rot="2520000">
            <a:off x="5374640" y="3024505"/>
            <a:ext cx="154051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buFont typeface="Wingdings" panose="05000000000000000000" pitchFamily="2" charset="2"/>
              <a:buNone/>
            </a:pPr>
            <a:r>
              <a:rPr lang="zh-CN" altLang="en-US" sz="1400" dirty="0">
                <a:solidFill>
                  <a:srgbClr val="30507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发送表变更信息</a:t>
            </a:r>
          </a:p>
        </p:txBody>
      </p:sp>
      <p:sp>
        <p:nvSpPr>
          <p:cNvPr id="16" name="文本框 15"/>
          <p:cNvSpPr txBox="1"/>
          <p:nvPr/>
        </p:nvSpPr>
        <p:spPr>
          <a:xfrm rot="2460000">
            <a:off x="4707255" y="3387725"/>
            <a:ext cx="190881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buFont typeface="Wingdings" panose="05000000000000000000" pitchFamily="2" charset="2"/>
              <a:buNone/>
            </a:pPr>
            <a:r>
              <a:rPr lang="zh-CN" altLang="en-US" sz="1400" dirty="0">
                <a:solidFill>
                  <a:srgbClr val="30507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发送分布式管理命令</a:t>
            </a:r>
          </a:p>
        </p:txBody>
      </p:sp>
      <p:pic>
        <p:nvPicPr>
          <p:cNvPr id="22" name="图片 21" descr="32303038313139313b32303038313039333bb5e7c4d4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88575" y="4293235"/>
            <a:ext cx="914400" cy="914400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9984740" y="3788410"/>
            <a:ext cx="120523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buFont typeface="Wingdings" panose="05000000000000000000" pitchFamily="2" charset="2"/>
              <a:buNone/>
            </a:pP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副本节点</a:t>
            </a:r>
          </a:p>
        </p:txBody>
      </p:sp>
      <p:cxnSp>
        <p:nvCxnSpPr>
          <p:cNvPr id="24" name="直接箭头连接符 23"/>
          <p:cNvCxnSpPr/>
          <p:nvPr/>
        </p:nvCxnSpPr>
        <p:spPr>
          <a:xfrm flipH="1">
            <a:off x="7607935" y="4653280"/>
            <a:ext cx="2304415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/>
          <p:cNvSpPr txBox="1"/>
          <p:nvPr/>
        </p:nvSpPr>
        <p:spPr>
          <a:xfrm>
            <a:off x="8249920" y="4869180"/>
            <a:ext cx="130937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buFont typeface="Wingdings" panose="05000000000000000000" pitchFamily="2" charset="2"/>
              <a:buNone/>
            </a:pPr>
            <a:r>
              <a:rPr lang="zh-CN" sz="1400" dirty="0">
                <a:solidFill>
                  <a:srgbClr val="30507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数据上传备份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8439150" y="4187190"/>
            <a:ext cx="93027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buFont typeface="Wingdings" panose="05000000000000000000" pitchFamily="2" charset="2"/>
              <a:buNone/>
            </a:pPr>
            <a:r>
              <a:rPr lang="zh-CN" sz="1400" dirty="0">
                <a:solidFill>
                  <a:srgbClr val="30507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数据获取</a:t>
            </a:r>
          </a:p>
        </p:txBody>
      </p:sp>
    </p:spTree>
  </p:cSld>
  <p:clrMapOvr>
    <a:masterClrMapping/>
  </p:clrMapOvr>
  <p:transition spd="med" advClick="0" advTm="2000">
    <p:pull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/>
          <p:cNvGrpSpPr/>
          <p:nvPr/>
        </p:nvGrpSpPr>
        <p:grpSpPr>
          <a:xfrm>
            <a:off x="277659" y="126099"/>
            <a:ext cx="11889804" cy="686118"/>
            <a:chOff x="277659" y="126099"/>
            <a:chExt cx="11889804" cy="686118"/>
          </a:xfrm>
        </p:grpSpPr>
        <p:grpSp>
          <p:nvGrpSpPr>
            <p:cNvPr id="21" name="组合 20"/>
            <p:cNvGrpSpPr/>
            <p:nvPr/>
          </p:nvGrpSpPr>
          <p:grpSpPr>
            <a:xfrm>
              <a:off x="277659" y="236217"/>
              <a:ext cx="674369" cy="576000"/>
              <a:chOff x="277659" y="236217"/>
              <a:chExt cx="674369" cy="576000"/>
            </a:xfrm>
          </p:grpSpPr>
          <p:sp>
            <p:nvSpPr>
              <p:cNvPr id="34" name="矩形 33"/>
              <p:cNvSpPr/>
              <p:nvPr/>
            </p:nvSpPr>
            <p:spPr>
              <a:xfrm>
                <a:off x="326844" y="236217"/>
                <a:ext cx="576000" cy="576000"/>
              </a:xfrm>
              <a:prstGeom prst="rect">
                <a:avLst/>
              </a:prstGeom>
              <a:solidFill>
                <a:srgbClr val="1E497C"/>
              </a:solidFill>
              <a:ln w="12700">
                <a:solidFill>
                  <a:srgbClr val="1E497C"/>
                </a:solidFill>
              </a:ln>
              <a:effectLst>
                <a:glow rad="38100">
                  <a:schemeClr val="accent1">
                    <a:lumMod val="75000"/>
                    <a:alpha val="41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  <a:latin typeface="思源宋体" panose="02020700000000000000" pitchFamily="18" charset="-122"/>
                  <a:ea typeface="思源宋体" panose="02020700000000000000" pitchFamily="18" charset="-122"/>
                </a:endParaRPr>
              </a:p>
            </p:txBody>
          </p:sp>
          <p:sp>
            <p:nvSpPr>
              <p:cNvPr id="41" name="标题 2"/>
              <p:cNvSpPr txBox="1"/>
              <p:nvPr/>
            </p:nvSpPr>
            <p:spPr>
              <a:xfrm>
                <a:off x="277659" y="295262"/>
                <a:ext cx="674369" cy="45791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altLang="zh-CN" sz="2400" dirty="0">
                    <a:solidFill>
                      <a:schemeClr val="bg1"/>
                    </a:solidFill>
                    <a:latin typeface="思源宋体" panose="02020700000000000000" pitchFamily="18" charset="-122"/>
                    <a:ea typeface="思源宋体" panose="02020700000000000000" pitchFamily="18" charset="-122"/>
                    <a:cs typeface="+mn-ea"/>
                    <a:sym typeface="微软雅黑" panose="020B0503020204020204" pitchFamily="34" charset="-122"/>
                  </a:rPr>
                  <a:t>03</a:t>
                </a:r>
                <a:endParaRPr lang="zh-CN" altLang="en-US" sz="2400" dirty="0">
                  <a:solidFill>
                    <a:schemeClr val="bg1"/>
                  </a:solidFill>
                  <a:latin typeface="思源宋体" panose="02020700000000000000" pitchFamily="18" charset="-122"/>
                  <a:ea typeface="思源宋体" panose="02020700000000000000" pitchFamily="18" charset="-122"/>
                  <a:cs typeface="+mn-ea"/>
                  <a:sym typeface="微软雅黑" panose="020B0503020204020204" pitchFamily="34" charset="-122"/>
                </a:endParaRPr>
              </a:p>
            </p:txBody>
          </p:sp>
        </p:grpSp>
        <p:sp>
          <p:nvSpPr>
            <p:cNvPr id="26" name="矩形 25"/>
            <p:cNvSpPr/>
            <p:nvPr/>
          </p:nvSpPr>
          <p:spPr>
            <a:xfrm>
              <a:off x="11928648" y="126099"/>
              <a:ext cx="238815" cy="576000"/>
            </a:xfrm>
            <a:prstGeom prst="rect">
              <a:avLst/>
            </a:prstGeom>
            <a:solidFill>
              <a:srgbClr val="1E497C"/>
            </a:solidFill>
            <a:ln w="12700">
              <a:solidFill>
                <a:srgbClr val="1E497C"/>
              </a:solidFill>
            </a:ln>
            <a:effectLst>
              <a:glow rad="38100">
                <a:schemeClr val="accent1">
                  <a:lumMod val="75000"/>
                  <a:alpha val="41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思源宋体" panose="02020700000000000000" pitchFamily="18" charset="-122"/>
                <a:ea typeface="思源宋体" panose="02020700000000000000" pitchFamily="18" charset="-122"/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1219364" y="295009"/>
              <a:ext cx="4021455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indent="0">
                <a:buFont typeface="Wingdings" panose="05000000000000000000" pitchFamily="2" charset="2"/>
                <a:buNone/>
              </a:pPr>
              <a:r>
                <a:rPr lang="en-US" sz="24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微软雅黑" panose="020B0503020204020204" pitchFamily="34" charset="-122"/>
                </a:rPr>
                <a:t>socket </a:t>
              </a:r>
              <a:r>
                <a:rPr lang="zh-CN" altLang="en-US" sz="24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微软雅黑" panose="020B0503020204020204" pitchFamily="34" charset="-122"/>
                </a:rPr>
                <a:t>通信</a:t>
              </a:r>
              <a:r>
                <a:rPr lang="en-US" altLang="zh-CN" sz="24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微软雅黑" panose="020B0503020204020204" pitchFamily="34" charset="-122"/>
                </a:rPr>
                <a:t>——</a:t>
              </a:r>
              <a:r>
                <a:rPr lang="zh-CN" altLang="en-US" sz="24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微软雅黑" panose="020B0503020204020204" pitchFamily="34" charset="-122"/>
                </a:rPr>
                <a:t>通信协议</a:t>
              </a:r>
            </a:p>
          </p:txBody>
        </p:sp>
      </p:grp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1625" y="702098"/>
            <a:ext cx="7510110" cy="6143223"/>
          </a:xfrm>
          <a:prstGeom prst="rect">
            <a:avLst/>
          </a:prstGeom>
        </p:spPr>
      </p:pic>
    </p:spTree>
  </p:cSld>
  <p:clrMapOvr>
    <a:masterClrMapping/>
  </p:clrMapOvr>
  <p:transition spd="med" advClick="0" advTm="2000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6290068" y="3820984"/>
            <a:ext cx="3705860" cy="1830066"/>
            <a:chOff x="8062497" y="4518561"/>
            <a:chExt cx="3705860" cy="1830066"/>
          </a:xfrm>
        </p:grpSpPr>
        <p:cxnSp>
          <p:nvCxnSpPr>
            <p:cNvPr id="15" name="直接连接符 14"/>
            <p:cNvCxnSpPr/>
            <p:nvPr/>
          </p:nvCxnSpPr>
          <p:spPr>
            <a:xfrm>
              <a:off x="8062497" y="6348627"/>
              <a:ext cx="3705860" cy="0"/>
            </a:xfrm>
            <a:prstGeom prst="line">
              <a:avLst/>
            </a:prstGeom>
            <a:ln w="60325"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chemeClr val="bg1"/>
                  </a:gs>
                </a:gsLst>
                <a:lin ang="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>
              <a:off x="11734905" y="4518561"/>
              <a:ext cx="0" cy="1800000"/>
            </a:xfrm>
            <a:prstGeom prst="line">
              <a:avLst/>
            </a:prstGeom>
            <a:ln w="60325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1620000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AutoShape 51"/>
          <p:cNvSpPr>
            <a:spLocks noChangeArrowheads="1"/>
          </p:cNvSpPr>
          <p:nvPr/>
        </p:nvSpPr>
        <p:spPr bwMode="gray">
          <a:xfrm>
            <a:off x="4185896" y="2433110"/>
            <a:ext cx="5304158" cy="761364"/>
          </a:xfrm>
          <a:prstGeom prst="roundRect">
            <a:avLst>
              <a:gd name="adj" fmla="val 0"/>
            </a:avLst>
          </a:prstGeom>
          <a:noFill/>
          <a:ln w="28575" algn="ctr">
            <a:noFill/>
            <a:round/>
          </a:ln>
          <a:effectLst/>
        </p:spPr>
        <p:txBody>
          <a:bodyPr wrap="square" lIns="0" tIns="0" rIns="0" bIns="0" anchor="ctr">
            <a:spAutoFit/>
          </a:bodyPr>
          <a:lstStyle/>
          <a:p>
            <a:pPr algn="dist">
              <a:lnSpc>
                <a:spcPct val="90000"/>
              </a:lnSpc>
              <a:buClr>
                <a:schemeClr val="bg2"/>
              </a:buClr>
              <a:buSzPct val="70000"/>
              <a:buFont typeface="Wingdings" panose="05000000000000000000" pitchFamily="2" charset="2"/>
              <a:buNone/>
              <a:defRPr/>
            </a:pPr>
            <a:r>
              <a:rPr lang="zh-CN" altLang="en-US" sz="5500" b="1" dirty="0">
                <a:solidFill>
                  <a:srgbClr val="1E497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项目简介</a:t>
            </a:r>
            <a:r>
              <a:rPr lang="en-US" altLang="zh-CN" sz="5500" b="1" dirty="0">
                <a:solidFill>
                  <a:srgbClr val="1E497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 &amp; </a:t>
            </a:r>
            <a:r>
              <a:rPr lang="zh-CN" altLang="en-US" sz="5500" b="1" dirty="0">
                <a:solidFill>
                  <a:srgbClr val="1E497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分工</a:t>
            </a:r>
          </a:p>
        </p:txBody>
      </p:sp>
      <p:grpSp>
        <p:nvGrpSpPr>
          <p:cNvPr id="8" name="组合 7"/>
          <p:cNvGrpSpPr/>
          <p:nvPr/>
        </p:nvGrpSpPr>
        <p:grpSpPr>
          <a:xfrm>
            <a:off x="2941835" y="2222575"/>
            <a:ext cx="1016380" cy="1182431"/>
            <a:chOff x="2701946" y="2702230"/>
            <a:chExt cx="1016380" cy="1182431"/>
          </a:xfrm>
        </p:grpSpPr>
        <p:sp>
          <p:nvSpPr>
            <p:cNvPr id="54" name="矩形 53"/>
            <p:cNvSpPr/>
            <p:nvPr/>
          </p:nvSpPr>
          <p:spPr>
            <a:xfrm>
              <a:off x="2701946" y="2899777"/>
              <a:ext cx="1016380" cy="98488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6000" b="1" dirty="0">
                  <a:solidFill>
                    <a:srgbClr val="1E497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微软雅黑" panose="020B0503020204020204" pitchFamily="34" charset="-122"/>
                </a:rPr>
                <a:t>01</a:t>
              </a:r>
              <a:endParaRPr lang="zh-CN" altLang="en-US" sz="6000" b="1" dirty="0">
                <a:solidFill>
                  <a:srgbClr val="1E497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endParaRPr>
            </a:p>
          </p:txBody>
        </p:sp>
        <p:sp>
          <p:nvSpPr>
            <p:cNvPr id="55" name="矩形 54"/>
            <p:cNvSpPr/>
            <p:nvPr/>
          </p:nvSpPr>
          <p:spPr>
            <a:xfrm>
              <a:off x="2860225" y="2702230"/>
              <a:ext cx="699822" cy="36765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2200" b="1" dirty="0">
                  <a:solidFill>
                    <a:srgbClr val="1E497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微软雅黑" panose="020B0503020204020204" pitchFamily="34" charset="-122"/>
                </a:rPr>
                <a:t>Part</a:t>
              </a:r>
              <a:endParaRPr lang="zh-CN" altLang="en-US" sz="2200" b="1" dirty="0">
                <a:solidFill>
                  <a:srgbClr val="1E497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endParaRPr>
            </a:p>
          </p:txBody>
        </p:sp>
      </p:grpSp>
      <p:sp>
        <p:nvSpPr>
          <p:cNvPr id="56" name="文本框 55"/>
          <p:cNvSpPr txBox="1"/>
          <p:nvPr/>
        </p:nvSpPr>
        <p:spPr>
          <a:xfrm>
            <a:off x="5034935" y="3823961"/>
            <a:ext cx="1286115" cy="24574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zh-CN" altLang="en-US" sz="1600" dirty="0">
                <a:solidFill>
                  <a:srgbClr val="1E497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项目背景</a:t>
            </a:r>
          </a:p>
        </p:txBody>
      </p:sp>
      <p:sp>
        <p:nvSpPr>
          <p:cNvPr id="57" name="文本框 56"/>
          <p:cNvSpPr txBox="1"/>
          <p:nvPr/>
        </p:nvSpPr>
        <p:spPr>
          <a:xfrm>
            <a:off x="5034934" y="4255786"/>
            <a:ext cx="1286115" cy="24574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zh-CN" altLang="en-US" sz="1600" dirty="0">
                <a:solidFill>
                  <a:srgbClr val="1E497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成员分工</a:t>
            </a:r>
          </a:p>
        </p:txBody>
      </p:sp>
      <p:sp>
        <p:nvSpPr>
          <p:cNvPr id="58" name="文本框 57"/>
          <p:cNvSpPr txBox="1"/>
          <p:nvPr/>
        </p:nvSpPr>
        <p:spPr>
          <a:xfrm>
            <a:off x="6837975" y="3823962"/>
            <a:ext cx="1286115" cy="24574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zh-CN" altLang="en-US" sz="1600" dirty="0">
                <a:solidFill>
                  <a:srgbClr val="1E497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整体架构</a:t>
            </a:r>
          </a:p>
        </p:txBody>
      </p:sp>
      <p:sp>
        <p:nvSpPr>
          <p:cNvPr id="59" name="文本框 58"/>
          <p:cNvSpPr txBox="1"/>
          <p:nvPr/>
        </p:nvSpPr>
        <p:spPr>
          <a:xfrm>
            <a:off x="6837975" y="4255786"/>
            <a:ext cx="1451050" cy="24574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zh-CN" altLang="en-US" sz="1600" dirty="0">
                <a:solidFill>
                  <a:srgbClr val="1E497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成果</a:t>
            </a:r>
          </a:p>
        </p:txBody>
      </p:sp>
      <p:sp>
        <p:nvSpPr>
          <p:cNvPr id="4" name="矩形 3"/>
          <p:cNvSpPr/>
          <p:nvPr/>
        </p:nvSpPr>
        <p:spPr>
          <a:xfrm>
            <a:off x="402431" y="450056"/>
            <a:ext cx="11387138" cy="5957888"/>
          </a:xfrm>
          <a:prstGeom prst="rect">
            <a:avLst/>
          </a:prstGeom>
          <a:noFill/>
          <a:ln>
            <a:solidFill>
              <a:srgbClr val="305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4260000" y="342056"/>
            <a:ext cx="3672000" cy="216000"/>
          </a:xfrm>
          <a:prstGeom prst="rect">
            <a:avLst/>
          </a:prstGeom>
          <a:solidFill>
            <a:srgbClr val="3050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4260000" y="6299944"/>
            <a:ext cx="3672000" cy="216000"/>
          </a:xfrm>
          <a:prstGeom prst="rect">
            <a:avLst/>
          </a:prstGeom>
          <a:solidFill>
            <a:srgbClr val="30507A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 spd="slow" advClick="0" advTm="2000">
    <p:comb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/>
          <p:cNvGrpSpPr/>
          <p:nvPr/>
        </p:nvGrpSpPr>
        <p:grpSpPr>
          <a:xfrm>
            <a:off x="277659" y="126099"/>
            <a:ext cx="11889804" cy="686118"/>
            <a:chOff x="277659" y="126099"/>
            <a:chExt cx="11889804" cy="686118"/>
          </a:xfrm>
        </p:grpSpPr>
        <p:grpSp>
          <p:nvGrpSpPr>
            <p:cNvPr id="21" name="组合 20"/>
            <p:cNvGrpSpPr/>
            <p:nvPr/>
          </p:nvGrpSpPr>
          <p:grpSpPr>
            <a:xfrm>
              <a:off x="277659" y="236217"/>
              <a:ext cx="674369" cy="576000"/>
              <a:chOff x="277659" y="236217"/>
              <a:chExt cx="674369" cy="576000"/>
            </a:xfrm>
          </p:grpSpPr>
          <p:sp>
            <p:nvSpPr>
              <p:cNvPr id="34" name="矩形 33"/>
              <p:cNvSpPr/>
              <p:nvPr/>
            </p:nvSpPr>
            <p:spPr>
              <a:xfrm>
                <a:off x="326844" y="236217"/>
                <a:ext cx="576000" cy="576000"/>
              </a:xfrm>
              <a:prstGeom prst="rect">
                <a:avLst/>
              </a:prstGeom>
              <a:solidFill>
                <a:srgbClr val="1E497C"/>
              </a:solidFill>
              <a:ln w="12700">
                <a:solidFill>
                  <a:srgbClr val="1E497C"/>
                </a:solidFill>
              </a:ln>
              <a:effectLst>
                <a:glow rad="38100">
                  <a:schemeClr val="accent1">
                    <a:lumMod val="75000"/>
                    <a:alpha val="41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  <a:latin typeface="思源宋体" panose="02020700000000000000" pitchFamily="18" charset="-122"/>
                  <a:ea typeface="思源宋体" panose="02020700000000000000" pitchFamily="18" charset="-122"/>
                </a:endParaRPr>
              </a:p>
            </p:txBody>
          </p:sp>
          <p:sp>
            <p:nvSpPr>
              <p:cNvPr id="41" name="标题 2"/>
              <p:cNvSpPr txBox="1"/>
              <p:nvPr/>
            </p:nvSpPr>
            <p:spPr>
              <a:xfrm>
                <a:off x="277659" y="295262"/>
                <a:ext cx="674369" cy="45791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altLang="zh-CN" sz="2400" dirty="0">
                    <a:solidFill>
                      <a:schemeClr val="bg1"/>
                    </a:solidFill>
                    <a:latin typeface="思源宋体" panose="02020700000000000000" pitchFamily="18" charset="-122"/>
                    <a:ea typeface="思源宋体" panose="02020700000000000000" pitchFamily="18" charset="-122"/>
                    <a:cs typeface="+mn-ea"/>
                    <a:sym typeface="微软雅黑" panose="020B0503020204020204" pitchFamily="34" charset="-122"/>
                  </a:rPr>
                  <a:t>03</a:t>
                </a:r>
                <a:endParaRPr lang="zh-CN" altLang="en-US" sz="2400" dirty="0">
                  <a:solidFill>
                    <a:schemeClr val="bg1"/>
                  </a:solidFill>
                  <a:latin typeface="思源宋体" panose="02020700000000000000" pitchFamily="18" charset="-122"/>
                  <a:ea typeface="思源宋体" panose="02020700000000000000" pitchFamily="18" charset="-122"/>
                  <a:cs typeface="+mn-ea"/>
                  <a:sym typeface="微软雅黑" panose="020B0503020204020204" pitchFamily="34" charset="-122"/>
                </a:endParaRPr>
              </a:p>
            </p:txBody>
          </p:sp>
        </p:grpSp>
        <p:sp>
          <p:nvSpPr>
            <p:cNvPr id="26" name="矩形 25"/>
            <p:cNvSpPr/>
            <p:nvPr/>
          </p:nvSpPr>
          <p:spPr>
            <a:xfrm>
              <a:off x="11928648" y="126099"/>
              <a:ext cx="238815" cy="576000"/>
            </a:xfrm>
            <a:prstGeom prst="rect">
              <a:avLst/>
            </a:prstGeom>
            <a:solidFill>
              <a:srgbClr val="1E497C"/>
            </a:solidFill>
            <a:ln w="12700">
              <a:solidFill>
                <a:srgbClr val="1E497C"/>
              </a:solidFill>
            </a:ln>
            <a:effectLst>
              <a:glow rad="38100">
                <a:schemeClr val="accent1">
                  <a:lumMod val="75000"/>
                  <a:alpha val="41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思源宋体" panose="02020700000000000000" pitchFamily="18" charset="-122"/>
                <a:ea typeface="思源宋体" panose="02020700000000000000" pitchFamily="18" charset="-122"/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1219364" y="295009"/>
              <a:ext cx="3308985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indent="0">
                <a:buFont typeface="Wingdings" panose="05000000000000000000" pitchFamily="2" charset="2"/>
                <a:buNone/>
              </a:pPr>
              <a:r>
                <a:rPr lang="zh-CN" sz="24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微软雅黑" panose="020B0503020204020204" pitchFamily="34" charset="-122"/>
                </a:rPr>
                <a:t>负载均衡</a:t>
              </a:r>
            </a:p>
          </p:txBody>
        </p:sp>
      </p:grpSp>
      <p:sp>
        <p:nvSpPr>
          <p:cNvPr id="100" name="文本框 99"/>
          <p:cNvSpPr txBox="1"/>
          <p:nvPr/>
        </p:nvSpPr>
        <p:spPr>
          <a:xfrm>
            <a:off x="951865" y="1196975"/>
            <a:ext cx="9780905" cy="82994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charset="0"/>
              <a:buChar char="p"/>
            </a:pPr>
            <a:r>
              <a:rPr lang="zh-CN" altLang="en-US" sz="1600" b="0" dirty="0">
                <a:solidFill>
                  <a:srgbClr val="1E497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由</a:t>
            </a:r>
            <a:r>
              <a:rPr lang="en-US" altLang="zh-CN" sz="1600" b="0" dirty="0">
                <a:solidFill>
                  <a:srgbClr val="1E497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master</a:t>
            </a:r>
            <a:r>
              <a:rPr lang="zh-CN" altLang="en-US" sz="1600" b="0" dirty="0">
                <a:solidFill>
                  <a:srgbClr val="1E497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控制，在接收</a:t>
            </a:r>
            <a:r>
              <a:rPr lang="en-US" altLang="zh-CN" sz="1600" b="0" dirty="0">
                <a:solidFill>
                  <a:srgbClr val="1E497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client</a:t>
            </a:r>
            <a:r>
              <a:rPr lang="zh-CN" altLang="en-US" sz="1600" b="0" dirty="0">
                <a:solidFill>
                  <a:srgbClr val="1E497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的</a:t>
            </a:r>
            <a:r>
              <a:rPr lang="en-US" altLang="zh-CN" sz="1600" b="0" dirty="0">
                <a:solidFill>
                  <a:srgbClr val="1E497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create table</a:t>
            </a:r>
            <a:r>
              <a:rPr lang="zh-CN" altLang="en-US" sz="1600" b="0" dirty="0">
                <a:solidFill>
                  <a:srgbClr val="1E497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命令时，会先通过</a:t>
            </a:r>
            <a:r>
              <a:rPr lang="en-US" altLang="zh-CN" sz="1600" b="0" dirty="0">
                <a:solidFill>
                  <a:srgbClr val="1E497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[ </a:t>
            </a:r>
            <a:r>
              <a:rPr lang="zh-CN" altLang="en-US" sz="1600" b="0" dirty="0">
                <a:solidFill>
                  <a:srgbClr val="1E497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从节点</a:t>
            </a:r>
            <a:r>
              <a:rPr lang="en-US" altLang="zh-CN" sz="1600" b="0" dirty="0">
                <a:solidFill>
                  <a:srgbClr val="1E497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ip -- </a:t>
            </a:r>
            <a:r>
              <a:rPr lang="zh-CN" altLang="en-US" sz="1600" b="0" dirty="0">
                <a:solidFill>
                  <a:srgbClr val="1E497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所含的表目录</a:t>
            </a:r>
            <a:r>
              <a:rPr lang="en-US" altLang="zh-CN" sz="1600" b="0" dirty="0">
                <a:solidFill>
                  <a:srgbClr val="1E497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 ]</a:t>
            </a:r>
            <a:r>
              <a:rPr lang="zh-CN" altLang="en-US" sz="1600" b="0" dirty="0">
                <a:solidFill>
                  <a:srgbClr val="1E497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找出所含表的从节点，返回该从节点</a:t>
            </a:r>
            <a:r>
              <a:rPr lang="en-US" altLang="zh-CN" sz="1600" b="0" dirty="0">
                <a:solidFill>
                  <a:srgbClr val="1E497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ip</a:t>
            </a:r>
            <a:r>
              <a:rPr lang="zh-CN" altLang="en-US" sz="1600" b="0" dirty="0">
                <a:solidFill>
                  <a:srgbClr val="1E497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给</a:t>
            </a:r>
            <a:r>
              <a:rPr lang="en-US" altLang="zh-CN" sz="1600" b="0" dirty="0">
                <a:solidFill>
                  <a:srgbClr val="1E497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client</a:t>
            </a:r>
            <a:r>
              <a:rPr lang="zh-CN" altLang="en-US" sz="1600" b="0" dirty="0">
                <a:solidFill>
                  <a:srgbClr val="1E497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。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970" y="2348865"/>
            <a:ext cx="9577070" cy="3524250"/>
          </a:xfrm>
          <a:prstGeom prst="rect">
            <a:avLst/>
          </a:prstGeom>
        </p:spPr>
      </p:pic>
    </p:spTree>
  </p:cSld>
  <p:clrMapOvr>
    <a:masterClrMapping/>
  </p:clrMapOvr>
  <p:transition spd="slow" advClick="0" advTm="2000">
    <p:comb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/>
          <p:cNvGrpSpPr/>
          <p:nvPr/>
        </p:nvGrpSpPr>
        <p:grpSpPr>
          <a:xfrm>
            <a:off x="277659" y="126099"/>
            <a:ext cx="11889804" cy="686118"/>
            <a:chOff x="277659" y="126099"/>
            <a:chExt cx="11889804" cy="686118"/>
          </a:xfrm>
        </p:grpSpPr>
        <p:grpSp>
          <p:nvGrpSpPr>
            <p:cNvPr id="21" name="组合 20"/>
            <p:cNvGrpSpPr/>
            <p:nvPr/>
          </p:nvGrpSpPr>
          <p:grpSpPr>
            <a:xfrm>
              <a:off x="277659" y="236217"/>
              <a:ext cx="674369" cy="576000"/>
              <a:chOff x="277659" y="236217"/>
              <a:chExt cx="674369" cy="576000"/>
            </a:xfrm>
          </p:grpSpPr>
          <p:sp>
            <p:nvSpPr>
              <p:cNvPr id="34" name="矩形 33"/>
              <p:cNvSpPr/>
              <p:nvPr/>
            </p:nvSpPr>
            <p:spPr>
              <a:xfrm>
                <a:off x="326844" y="236217"/>
                <a:ext cx="576000" cy="576000"/>
              </a:xfrm>
              <a:prstGeom prst="rect">
                <a:avLst/>
              </a:prstGeom>
              <a:solidFill>
                <a:srgbClr val="1E497C"/>
              </a:solidFill>
              <a:ln w="12700">
                <a:solidFill>
                  <a:srgbClr val="1E497C"/>
                </a:solidFill>
              </a:ln>
              <a:effectLst>
                <a:glow rad="38100">
                  <a:schemeClr val="accent1">
                    <a:lumMod val="75000"/>
                    <a:alpha val="41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  <a:latin typeface="思源宋体" panose="02020700000000000000" pitchFamily="18" charset="-122"/>
                  <a:ea typeface="思源宋体" panose="02020700000000000000" pitchFamily="18" charset="-122"/>
                </a:endParaRPr>
              </a:p>
            </p:txBody>
          </p:sp>
          <p:sp>
            <p:nvSpPr>
              <p:cNvPr id="41" name="标题 2"/>
              <p:cNvSpPr txBox="1"/>
              <p:nvPr/>
            </p:nvSpPr>
            <p:spPr>
              <a:xfrm>
                <a:off x="277659" y="295262"/>
                <a:ext cx="674369" cy="45791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altLang="zh-CN" sz="2400" dirty="0">
                    <a:solidFill>
                      <a:schemeClr val="bg1"/>
                    </a:solidFill>
                    <a:latin typeface="思源宋体" panose="02020700000000000000" pitchFamily="18" charset="-122"/>
                    <a:ea typeface="思源宋体" panose="02020700000000000000" pitchFamily="18" charset="-122"/>
                    <a:cs typeface="+mn-ea"/>
                    <a:sym typeface="微软雅黑" panose="020B0503020204020204" pitchFamily="34" charset="-122"/>
                  </a:rPr>
                  <a:t>03</a:t>
                </a:r>
                <a:endParaRPr lang="zh-CN" altLang="en-US" sz="2400" dirty="0">
                  <a:solidFill>
                    <a:schemeClr val="bg1"/>
                  </a:solidFill>
                  <a:latin typeface="思源宋体" panose="02020700000000000000" pitchFamily="18" charset="-122"/>
                  <a:ea typeface="思源宋体" panose="02020700000000000000" pitchFamily="18" charset="-122"/>
                  <a:cs typeface="+mn-ea"/>
                  <a:sym typeface="微软雅黑" panose="020B0503020204020204" pitchFamily="34" charset="-122"/>
                </a:endParaRPr>
              </a:p>
            </p:txBody>
          </p:sp>
        </p:grpSp>
        <p:sp>
          <p:nvSpPr>
            <p:cNvPr id="26" name="矩形 25"/>
            <p:cNvSpPr/>
            <p:nvPr/>
          </p:nvSpPr>
          <p:spPr>
            <a:xfrm>
              <a:off x="11928648" y="126099"/>
              <a:ext cx="238815" cy="576000"/>
            </a:xfrm>
            <a:prstGeom prst="rect">
              <a:avLst/>
            </a:prstGeom>
            <a:solidFill>
              <a:srgbClr val="1E497C"/>
            </a:solidFill>
            <a:ln w="12700">
              <a:solidFill>
                <a:srgbClr val="1E497C"/>
              </a:solidFill>
            </a:ln>
            <a:effectLst>
              <a:glow rad="38100">
                <a:schemeClr val="accent1">
                  <a:lumMod val="75000"/>
                  <a:alpha val="41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思源宋体" panose="02020700000000000000" pitchFamily="18" charset="-122"/>
                <a:ea typeface="思源宋体" panose="02020700000000000000" pitchFamily="18" charset="-122"/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1219364" y="295009"/>
              <a:ext cx="3308985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indent="0">
                <a:buFont typeface="Wingdings" panose="05000000000000000000" pitchFamily="2" charset="2"/>
                <a:buNone/>
              </a:pPr>
              <a:r>
                <a:rPr lang="zh-CN" sz="24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微软雅黑" panose="020B0503020204020204" pitchFamily="34" charset="-122"/>
                </a:rPr>
                <a:t>副本管理</a:t>
              </a:r>
              <a:r>
                <a:rPr lang="en-US" altLang="zh-CN" sz="24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微软雅黑" panose="020B0503020204020204" pitchFamily="34" charset="-122"/>
                </a:rPr>
                <a:t> &amp; </a:t>
              </a:r>
              <a:r>
                <a:rPr lang="zh-CN" altLang="en-US" sz="24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微软雅黑" panose="020B0503020204020204" pitchFamily="34" charset="-122"/>
                </a:rPr>
                <a:t>容错容灾</a:t>
              </a: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1219200" y="981075"/>
            <a:ext cx="9410065" cy="52622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 algn="l">
              <a:lnSpc>
                <a:spcPct val="150000"/>
              </a:lnSpc>
              <a:buClrTx/>
              <a:buSzTx/>
              <a:buFont typeface="Wingdings" panose="05000000000000000000" charset="0"/>
              <a:buNone/>
            </a:pPr>
            <a:r>
              <a:rPr lang="zh-CN" altLang="en-US" sz="2400" dirty="0">
                <a:solidFill>
                  <a:srgbClr val="1E497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备份机制</a:t>
            </a:r>
          </a:p>
          <a:p>
            <a:pPr indent="0" algn="l">
              <a:lnSpc>
                <a:spcPct val="150000"/>
              </a:lnSpc>
              <a:buClrTx/>
              <a:buSzTx/>
              <a:buFont typeface="Wingdings" panose="05000000000000000000" charset="0"/>
              <a:buNone/>
            </a:pPr>
            <a:endParaRPr lang="zh-CN" altLang="en-US" sz="1600" dirty="0">
              <a:solidFill>
                <a:srgbClr val="1E497C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ea"/>
            </a:endParaRPr>
          </a:p>
          <a:p>
            <a:pPr marL="285750" indent="-285750" algn="l">
              <a:lnSpc>
                <a:spcPct val="150000"/>
              </a:lnSpc>
              <a:buClrTx/>
              <a:buSzTx/>
              <a:buFont typeface="Wingdings" panose="05000000000000000000" charset="0"/>
              <a:buChar char="p"/>
            </a:pPr>
            <a:r>
              <a:rPr lang="zh-CN" altLang="en-US" sz="1600" dirty="0">
                <a:solidFill>
                  <a:srgbClr val="1E497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单独建立一个节点用于备份数据</a:t>
            </a:r>
          </a:p>
          <a:p>
            <a:pPr marL="285750" indent="-285750" algn="l">
              <a:lnSpc>
                <a:spcPct val="150000"/>
              </a:lnSpc>
              <a:buClrTx/>
              <a:buSzTx/>
              <a:buFont typeface="Wingdings" panose="05000000000000000000" charset="0"/>
              <a:buChar char="p"/>
            </a:pPr>
            <a:r>
              <a:rPr lang="zh-CN" altLang="en-US" sz="1600" dirty="0">
                <a:solidFill>
                  <a:srgbClr val="1E497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通过</a:t>
            </a:r>
            <a:r>
              <a:rPr lang="en-US" altLang="zh-CN" sz="1600" dirty="0">
                <a:solidFill>
                  <a:srgbClr val="1E497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socket</a:t>
            </a:r>
            <a:r>
              <a:rPr lang="zh-CN" altLang="en-US" sz="1600" dirty="0">
                <a:solidFill>
                  <a:srgbClr val="1E497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连接备份节点</a:t>
            </a:r>
          </a:p>
          <a:p>
            <a:pPr marL="285750" indent="-285750" algn="l">
              <a:lnSpc>
                <a:spcPct val="150000"/>
              </a:lnSpc>
              <a:buClrTx/>
              <a:buSzTx/>
              <a:buFont typeface="Wingdings" panose="05000000000000000000" charset="0"/>
              <a:buChar char="p"/>
            </a:pPr>
            <a:endParaRPr lang="zh-CN" altLang="en-US" sz="1600" dirty="0">
              <a:solidFill>
                <a:srgbClr val="1E497C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  <a:p>
            <a:pPr indent="0" algn="l">
              <a:lnSpc>
                <a:spcPct val="150000"/>
              </a:lnSpc>
              <a:buClrTx/>
              <a:buSzTx/>
              <a:buFont typeface="Wingdings" panose="05000000000000000000" charset="0"/>
              <a:buNone/>
            </a:pPr>
            <a:r>
              <a:rPr lang="zh-CN" altLang="en-US" sz="2400" dirty="0">
                <a:solidFill>
                  <a:srgbClr val="1E497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操作流程</a:t>
            </a:r>
          </a:p>
          <a:p>
            <a:pPr indent="0" algn="l">
              <a:lnSpc>
                <a:spcPct val="150000"/>
              </a:lnSpc>
              <a:buClrTx/>
              <a:buSzTx/>
              <a:buFont typeface="Wingdings" panose="05000000000000000000" charset="0"/>
              <a:buNone/>
            </a:pPr>
            <a:endParaRPr lang="zh-CN" altLang="en-US" sz="1600" dirty="0">
              <a:solidFill>
                <a:srgbClr val="1E497C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ea"/>
            </a:endParaRPr>
          </a:p>
          <a:p>
            <a:pPr marL="285750" indent="-285750" algn="l">
              <a:lnSpc>
                <a:spcPct val="150000"/>
              </a:lnSpc>
              <a:buClrTx/>
              <a:buSzTx/>
              <a:buFont typeface="Wingdings" panose="05000000000000000000" charset="0"/>
              <a:buChar char="p"/>
            </a:pPr>
            <a:r>
              <a:rPr lang="zh-CN" altLang="en-US" sz="1600" dirty="0">
                <a:solidFill>
                  <a:srgbClr val="1E497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主节点通过zookeeper监测到有从节点宕机，立刻从正常工作的从节点中选出最优的从节点，让该最优从节点执行容错容灾命令（</a:t>
            </a:r>
            <a:r>
              <a:rPr lang="en-US" altLang="zh-CN" sz="1600" dirty="0">
                <a:solidFill>
                  <a:srgbClr val="1E497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M3</a:t>
            </a:r>
            <a:r>
              <a:rPr lang="zh-CN" altLang="en-US" sz="1600" dirty="0">
                <a:solidFill>
                  <a:srgbClr val="1E497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）</a:t>
            </a:r>
          </a:p>
          <a:p>
            <a:pPr marL="285750" indent="-285750" algn="l">
              <a:lnSpc>
                <a:spcPct val="150000"/>
              </a:lnSpc>
              <a:buClrTx/>
              <a:buSzTx/>
              <a:buFont typeface="Wingdings" panose="05000000000000000000" charset="0"/>
              <a:buChar char="p"/>
            </a:pPr>
            <a:r>
              <a:rPr lang="zh-CN" altLang="en-US" sz="1600" dirty="0">
                <a:solidFill>
                  <a:srgbClr val="1E497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同时，主节点更新</a:t>
            </a:r>
            <a:r>
              <a:rPr lang="en-US" altLang="zh-CN" sz="1600" dirty="0">
                <a:solidFill>
                  <a:srgbClr val="1E497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 </a:t>
            </a:r>
            <a:r>
              <a:rPr lang="zh-CN" altLang="en-US" sz="1600" dirty="0">
                <a:solidFill>
                  <a:srgbClr val="1E497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【</a:t>
            </a:r>
            <a:r>
              <a:rPr lang="en-US" altLang="zh-CN" sz="1600" dirty="0">
                <a:solidFill>
                  <a:srgbClr val="1E497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 </a:t>
            </a:r>
            <a:r>
              <a:rPr lang="zh-CN" altLang="en-US" sz="1600" dirty="0">
                <a:solidFill>
                  <a:srgbClr val="1E497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从节点</a:t>
            </a:r>
            <a:r>
              <a:rPr lang="en-US" altLang="zh-CN" sz="1600" dirty="0">
                <a:solidFill>
                  <a:srgbClr val="1E497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ip -- </a:t>
            </a:r>
            <a:r>
              <a:rPr lang="zh-CN" altLang="en-US" sz="1600" dirty="0">
                <a:solidFill>
                  <a:srgbClr val="1E497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所含表目录</a:t>
            </a:r>
            <a:r>
              <a:rPr lang="en-US" altLang="zh-CN" sz="1600" dirty="0">
                <a:solidFill>
                  <a:srgbClr val="1E497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table_list </a:t>
            </a:r>
            <a:r>
              <a:rPr lang="zh-CN" altLang="en-US" sz="1600" dirty="0">
                <a:solidFill>
                  <a:srgbClr val="1E497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】【</a:t>
            </a:r>
            <a:r>
              <a:rPr lang="en-US" altLang="zh-CN" sz="1600" dirty="0">
                <a:solidFill>
                  <a:srgbClr val="1E497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 table_name -- </a:t>
            </a:r>
            <a:r>
              <a:rPr lang="zh-CN" altLang="en-US" sz="1600" dirty="0">
                <a:solidFill>
                  <a:srgbClr val="1E497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所属从节点</a:t>
            </a:r>
            <a:r>
              <a:rPr lang="en-US" altLang="zh-CN" sz="1600" dirty="0">
                <a:solidFill>
                  <a:srgbClr val="1E497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ip </a:t>
            </a:r>
            <a:r>
              <a:rPr lang="zh-CN" altLang="en-US" sz="1600" dirty="0">
                <a:solidFill>
                  <a:srgbClr val="1E497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】</a:t>
            </a:r>
          </a:p>
          <a:p>
            <a:pPr marL="285750" indent="-285750" algn="l">
              <a:lnSpc>
                <a:spcPct val="150000"/>
              </a:lnSpc>
              <a:buClrTx/>
              <a:buSzTx/>
              <a:buFont typeface="Wingdings" panose="05000000000000000000" charset="0"/>
              <a:buChar char="p"/>
            </a:pPr>
            <a:r>
              <a:rPr lang="zh-CN" altLang="en-US" sz="1600" dirty="0">
                <a:solidFill>
                  <a:srgbClr val="1E497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该从节点受到容错容灾命令（</a:t>
            </a:r>
            <a:r>
              <a:rPr lang="en-US" altLang="zh-CN" sz="1600" dirty="0">
                <a:solidFill>
                  <a:srgbClr val="1E497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M3</a:t>
            </a:r>
            <a:r>
              <a:rPr lang="zh-CN" altLang="en-US" sz="1600" dirty="0">
                <a:solidFill>
                  <a:srgbClr val="1E497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），通过</a:t>
            </a:r>
            <a:r>
              <a:rPr lang="en-US" altLang="zh-CN" sz="1600" dirty="0">
                <a:solidFill>
                  <a:srgbClr val="1E497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socket</a:t>
            </a:r>
            <a:r>
              <a:rPr lang="zh-CN" altLang="en-US" sz="1600" dirty="0">
                <a:solidFill>
                  <a:srgbClr val="1E497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连接备份节点，将宕机节点的文件下载到本地</a:t>
            </a:r>
          </a:p>
          <a:p>
            <a:pPr marL="285750" indent="-285750" algn="l">
              <a:lnSpc>
                <a:spcPct val="150000"/>
              </a:lnSpc>
              <a:buClrTx/>
              <a:buSzTx/>
              <a:buFont typeface="Wingdings" panose="05000000000000000000" charset="0"/>
              <a:buChar char="p"/>
            </a:pPr>
            <a:r>
              <a:rPr lang="zh-CN" altLang="en-US" sz="1600" dirty="0">
                <a:solidFill>
                  <a:srgbClr val="1E497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当宕机的从节点重启后，主节点监测到该事件，向其发送恢复命令（</a:t>
            </a:r>
            <a:r>
              <a:rPr lang="en-US" altLang="zh-CN" sz="1600" dirty="0">
                <a:solidFill>
                  <a:srgbClr val="1E497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M4</a:t>
            </a:r>
            <a:r>
              <a:rPr lang="zh-CN" altLang="en-US" sz="1600" dirty="0">
                <a:solidFill>
                  <a:srgbClr val="1E497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），要求该从节点执行恢复策略，即把之前的表和索引数据全部清空，完成之后向主节点发送消息，即完成容错容灾流程</a:t>
            </a:r>
            <a:endParaRPr lang="zh-CN" altLang="en-US" sz="1600" dirty="0">
              <a:solidFill>
                <a:srgbClr val="1E497C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2000">
        <p14:prism isInverted="1"/>
      </p:transition>
    </mc:Choice>
    <mc:Fallback xmlns="">
      <p:transition spd="slow" advClick="0" advTm="2000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 flipH="1" flipV="1">
            <a:off x="2260096" y="1156816"/>
            <a:ext cx="3706706" cy="1152000"/>
            <a:chOff x="7978775" y="5196627"/>
            <a:chExt cx="3706706" cy="1152000"/>
          </a:xfrm>
        </p:grpSpPr>
        <p:cxnSp>
          <p:nvCxnSpPr>
            <p:cNvPr id="10" name="直接连接符 9"/>
            <p:cNvCxnSpPr/>
            <p:nvPr/>
          </p:nvCxnSpPr>
          <p:spPr>
            <a:xfrm>
              <a:off x="7978775" y="6319520"/>
              <a:ext cx="3705860" cy="0"/>
            </a:xfrm>
            <a:prstGeom prst="line">
              <a:avLst/>
            </a:prstGeom>
            <a:ln w="60325"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chemeClr val="bg1"/>
                  </a:gs>
                </a:gsLst>
                <a:lin ang="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/>
          </p:nvCxnSpPr>
          <p:spPr>
            <a:xfrm>
              <a:off x="11685481" y="5196627"/>
              <a:ext cx="0" cy="1152000"/>
            </a:xfrm>
            <a:prstGeom prst="line">
              <a:avLst/>
            </a:prstGeom>
            <a:ln w="60325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1620000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组合 13"/>
          <p:cNvGrpSpPr/>
          <p:nvPr/>
        </p:nvGrpSpPr>
        <p:grpSpPr>
          <a:xfrm>
            <a:off x="6290068" y="3820984"/>
            <a:ext cx="3705860" cy="1830066"/>
            <a:chOff x="8062497" y="4518561"/>
            <a:chExt cx="3705860" cy="1830066"/>
          </a:xfrm>
        </p:grpSpPr>
        <p:cxnSp>
          <p:nvCxnSpPr>
            <p:cNvPr id="15" name="直接连接符 14"/>
            <p:cNvCxnSpPr/>
            <p:nvPr/>
          </p:nvCxnSpPr>
          <p:spPr>
            <a:xfrm>
              <a:off x="8062497" y="6348627"/>
              <a:ext cx="3705860" cy="0"/>
            </a:xfrm>
            <a:prstGeom prst="line">
              <a:avLst/>
            </a:prstGeom>
            <a:ln w="60325"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chemeClr val="bg1"/>
                  </a:gs>
                </a:gsLst>
                <a:lin ang="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>
              <a:off x="11734905" y="4518561"/>
              <a:ext cx="0" cy="1800000"/>
            </a:xfrm>
            <a:prstGeom prst="line">
              <a:avLst/>
            </a:prstGeom>
            <a:ln w="60325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1620000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AutoShape 51"/>
          <p:cNvSpPr>
            <a:spLocks noChangeArrowheads="1"/>
          </p:cNvSpPr>
          <p:nvPr/>
        </p:nvSpPr>
        <p:spPr bwMode="gray">
          <a:xfrm>
            <a:off x="4691991" y="2924600"/>
            <a:ext cx="5304158" cy="761364"/>
          </a:xfrm>
          <a:prstGeom prst="roundRect">
            <a:avLst>
              <a:gd name="adj" fmla="val 0"/>
            </a:avLst>
          </a:prstGeom>
          <a:noFill/>
          <a:ln w="28575" algn="ctr">
            <a:noFill/>
            <a:round/>
          </a:ln>
          <a:effectLst/>
        </p:spPr>
        <p:txBody>
          <a:bodyPr wrap="square" lIns="0" tIns="0" rIns="0" bIns="0" anchor="ctr">
            <a:spAutoFit/>
          </a:bodyPr>
          <a:lstStyle/>
          <a:p>
            <a:pPr algn="l">
              <a:lnSpc>
                <a:spcPct val="90000"/>
              </a:lnSpc>
              <a:buClr>
                <a:schemeClr val="bg2"/>
              </a:buClr>
              <a:buSzPct val="70000"/>
              <a:buFont typeface="Wingdings" panose="05000000000000000000" pitchFamily="2" charset="2"/>
              <a:buNone/>
              <a:defRPr/>
            </a:pPr>
            <a:r>
              <a:rPr lang="zh-CN" altLang="en-US" sz="5500" b="1" dirty="0">
                <a:solidFill>
                  <a:srgbClr val="1E497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运</a:t>
            </a:r>
            <a:r>
              <a:rPr lang="en-US" altLang="zh-CN" sz="5500" b="1" dirty="0">
                <a:solidFill>
                  <a:srgbClr val="1E497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 </a:t>
            </a:r>
            <a:r>
              <a:rPr lang="zh-CN" altLang="en-US" sz="5500" b="1" dirty="0">
                <a:solidFill>
                  <a:srgbClr val="1E497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行</a:t>
            </a:r>
            <a:r>
              <a:rPr lang="en-US" altLang="zh-CN" sz="5500" b="1" dirty="0">
                <a:solidFill>
                  <a:srgbClr val="1E497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 </a:t>
            </a:r>
            <a:r>
              <a:rPr lang="zh-CN" altLang="en-US" sz="5500" b="1" dirty="0">
                <a:solidFill>
                  <a:srgbClr val="1E497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演</a:t>
            </a:r>
            <a:r>
              <a:rPr lang="en-US" altLang="zh-CN" sz="5500" b="1" dirty="0">
                <a:solidFill>
                  <a:srgbClr val="1E497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 </a:t>
            </a:r>
            <a:r>
              <a:rPr lang="zh-CN" altLang="en-US" sz="5500" b="1" dirty="0">
                <a:solidFill>
                  <a:srgbClr val="1E497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示</a:t>
            </a:r>
            <a:endParaRPr lang="en-US" altLang="zh-CN" sz="5500" b="1" dirty="0">
              <a:solidFill>
                <a:srgbClr val="1E497C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微软雅黑" panose="020B0503020204020204" pitchFamily="34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3447930" y="2714065"/>
            <a:ext cx="1016380" cy="1182431"/>
            <a:chOff x="2701946" y="2702230"/>
            <a:chExt cx="1016380" cy="1182431"/>
          </a:xfrm>
        </p:grpSpPr>
        <p:sp>
          <p:nvSpPr>
            <p:cNvPr id="54" name="矩形 53"/>
            <p:cNvSpPr/>
            <p:nvPr/>
          </p:nvSpPr>
          <p:spPr>
            <a:xfrm>
              <a:off x="2701946" y="2899777"/>
              <a:ext cx="1016380" cy="98488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6000" b="1" dirty="0">
                  <a:solidFill>
                    <a:srgbClr val="1E497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微软雅黑" panose="020B0503020204020204" pitchFamily="34" charset="-122"/>
                </a:rPr>
                <a:t>04</a:t>
              </a:r>
              <a:endParaRPr lang="zh-CN" altLang="en-US" sz="6000" b="1" dirty="0">
                <a:solidFill>
                  <a:srgbClr val="1E497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endParaRPr>
            </a:p>
          </p:txBody>
        </p:sp>
        <p:sp>
          <p:nvSpPr>
            <p:cNvPr id="55" name="矩形 54"/>
            <p:cNvSpPr/>
            <p:nvPr/>
          </p:nvSpPr>
          <p:spPr>
            <a:xfrm>
              <a:off x="2860225" y="2702230"/>
              <a:ext cx="699822" cy="36765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2200" b="1" dirty="0">
                  <a:solidFill>
                    <a:srgbClr val="1E497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微软雅黑" panose="020B0503020204020204" pitchFamily="34" charset="-122"/>
                </a:rPr>
                <a:t>Part</a:t>
              </a:r>
              <a:endParaRPr lang="zh-CN" altLang="en-US" sz="2200" b="1" dirty="0">
                <a:solidFill>
                  <a:srgbClr val="1E497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endParaRPr>
            </a:p>
          </p:txBody>
        </p:sp>
      </p:grpSp>
      <p:sp>
        <p:nvSpPr>
          <p:cNvPr id="4" name="矩形 3"/>
          <p:cNvSpPr/>
          <p:nvPr/>
        </p:nvSpPr>
        <p:spPr>
          <a:xfrm>
            <a:off x="402431" y="450056"/>
            <a:ext cx="11387138" cy="5957888"/>
          </a:xfrm>
          <a:prstGeom prst="rect">
            <a:avLst/>
          </a:prstGeom>
          <a:noFill/>
          <a:ln>
            <a:solidFill>
              <a:srgbClr val="305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4260000" y="342056"/>
            <a:ext cx="3672000" cy="216000"/>
          </a:xfrm>
          <a:prstGeom prst="rect">
            <a:avLst/>
          </a:prstGeom>
          <a:solidFill>
            <a:srgbClr val="3050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4260000" y="6299944"/>
            <a:ext cx="3672000" cy="216000"/>
          </a:xfrm>
          <a:prstGeom prst="rect">
            <a:avLst/>
          </a:prstGeom>
          <a:solidFill>
            <a:srgbClr val="30507A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2000">
        <p15:prstTrans prst="airplane"/>
      </p:transition>
    </mc:Choice>
    <mc:Fallback xmlns="">
      <p:transition spd="slow" advClick="0" advTm="2000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圆角矩形 5"/>
          <p:cNvSpPr/>
          <p:nvPr/>
        </p:nvSpPr>
        <p:spPr>
          <a:xfrm>
            <a:off x="1703760" y="2349092"/>
            <a:ext cx="3653292" cy="1152810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zh-CN" altLang="en-US" sz="6800" b="1" dirty="0">
                <a:solidFill>
                  <a:srgbClr val="1E497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提问时间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335969" y="4250618"/>
            <a:ext cx="4904244" cy="7385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请老师对我们组的作业提出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微软雅黑" panose="020B0503020204020204" pitchFamily="34" charset="-122"/>
            </a:endParaRPr>
          </a:p>
          <a:p>
            <a:pPr algn="ctr"/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宝贵意见！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5585157" y="1781603"/>
            <a:ext cx="5976664" cy="3735970"/>
            <a:chOff x="551384" y="1561015"/>
            <a:chExt cx="5976664" cy="3735970"/>
          </a:xfrm>
        </p:grpSpPr>
        <p:sp>
          <p:nvSpPr>
            <p:cNvPr id="8" name="矩形 7"/>
            <p:cNvSpPr/>
            <p:nvPr/>
          </p:nvSpPr>
          <p:spPr>
            <a:xfrm>
              <a:off x="4943872" y="1561015"/>
              <a:ext cx="1584176" cy="151216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矩形 3"/>
            <p:cNvSpPr/>
            <p:nvPr/>
          </p:nvSpPr>
          <p:spPr>
            <a:xfrm>
              <a:off x="551384" y="3784817"/>
              <a:ext cx="1584176" cy="1512168"/>
            </a:xfrm>
            <a:prstGeom prst="rect">
              <a:avLst/>
            </a:prstGeom>
            <a:solidFill>
              <a:srgbClr val="1E497C"/>
            </a:solidFill>
            <a:ln>
              <a:solidFill>
                <a:srgbClr val="1E497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5500" y="1809750"/>
              <a:ext cx="5391150" cy="3238500"/>
            </a:xfrm>
            <a:prstGeom prst="rect">
              <a:avLst/>
            </a:prstGeom>
          </p:spPr>
        </p:pic>
      </p:grpSp>
      <p:grpSp>
        <p:nvGrpSpPr>
          <p:cNvPr id="2" name="组合 1"/>
          <p:cNvGrpSpPr/>
          <p:nvPr/>
        </p:nvGrpSpPr>
        <p:grpSpPr>
          <a:xfrm>
            <a:off x="742195" y="2304490"/>
            <a:ext cx="1016380" cy="1182431"/>
            <a:chOff x="2701946" y="2702230"/>
            <a:chExt cx="1016380" cy="1182431"/>
          </a:xfrm>
        </p:grpSpPr>
        <p:sp>
          <p:nvSpPr>
            <p:cNvPr id="54" name="矩形 53"/>
            <p:cNvSpPr/>
            <p:nvPr/>
          </p:nvSpPr>
          <p:spPr>
            <a:xfrm>
              <a:off x="2701946" y="2899777"/>
              <a:ext cx="1016380" cy="98488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6000" b="1" dirty="0">
                  <a:solidFill>
                    <a:srgbClr val="1E497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微软雅黑" panose="020B0503020204020204" pitchFamily="34" charset="-122"/>
                </a:rPr>
                <a:t>05</a:t>
              </a:r>
              <a:endParaRPr lang="zh-CN" altLang="en-US" sz="6000" b="1" dirty="0">
                <a:solidFill>
                  <a:srgbClr val="1E497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endParaRPr>
            </a:p>
          </p:txBody>
        </p:sp>
        <p:sp>
          <p:nvSpPr>
            <p:cNvPr id="55" name="矩形 54"/>
            <p:cNvSpPr/>
            <p:nvPr/>
          </p:nvSpPr>
          <p:spPr>
            <a:xfrm>
              <a:off x="2860225" y="2702230"/>
              <a:ext cx="699822" cy="36765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2200" b="1" dirty="0">
                  <a:solidFill>
                    <a:srgbClr val="1E497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微软雅黑" panose="020B0503020204020204" pitchFamily="34" charset="-122"/>
                </a:rPr>
                <a:t>Part</a:t>
              </a:r>
              <a:endParaRPr lang="zh-CN" altLang="en-US" sz="2200" b="1" dirty="0">
                <a:solidFill>
                  <a:srgbClr val="1E497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2000">
        <p14:prism isInverted="1"/>
      </p:transition>
    </mc:Choice>
    <mc:Fallback xmlns="">
      <p:transition spd="slow" advClick="0" advTm="2000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402431" y="2565000"/>
            <a:ext cx="11387138" cy="1728000"/>
          </a:xfrm>
          <a:prstGeom prst="rect">
            <a:avLst/>
          </a:prstGeom>
          <a:solidFill>
            <a:srgbClr val="3050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402431" y="450056"/>
            <a:ext cx="11387138" cy="5957888"/>
          </a:xfrm>
          <a:prstGeom prst="rect">
            <a:avLst/>
          </a:prstGeom>
          <a:noFill/>
          <a:ln>
            <a:solidFill>
              <a:srgbClr val="305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4260000" y="342056"/>
            <a:ext cx="3672000" cy="216000"/>
          </a:xfrm>
          <a:prstGeom prst="rect">
            <a:avLst/>
          </a:prstGeom>
          <a:solidFill>
            <a:srgbClr val="3050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4260000" y="6299944"/>
            <a:ext cx="3672000" cy="216000"/>
          </a:xfrm>
          <a:prstGeom prst="rect">
            <a:avLst/>
          </a:prstGeom>
          <a:solidFill>
            <a:srgbClr val="30507A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2450844" y="2770628"/>
            <a:ext cx="7290312" cy="92202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dist"/>
            <a:r>
              <a:rPr lang="zh-CN" altLang="en-US" sz="54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9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感谢观看</a:t>
            </a:r>
            <a:endParaRPr kumimoji="0" lang="zh-CN" altLang="en-US" sz="5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9000"/>
                  </a:prst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1" name="矩形: 圆角 10"/>
          <p:cNvSpPr/>
          <p:nvPr/>
        </p:nvSpPr>
        <p:spPr>
          <a:xfrm>
            <a:off x="4593791" y="4945899"/>
            <a:ext cx="2808000" cy="400110"/>
          </a:xfrm>
          <a:prstGeom prst="roundRect">
            <a:avLst>
              <a:gd name="adj" fmla="val 14291"/>
            </a:avLst>
          </a:prstGeom>
          <a:noFill/>
          <a:ln>
            <a:solidFill>
              <a:srgbClr val="305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1F4037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944294" y="4960187"/>
            <a:ext cx="2106994" cy="36830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1F4037"/>
                </a:solidFill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时间：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rgbClr val="1F4037"/>
                </a:solidFill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2022.5.20</a:t>
            </a:r>
          </a:p>
        </p:txBody>
      </p:sp>
      <p:sp>
        <p:nvSpPr>
          <p:cNvPr id="15" name="graduation-hat-front-view_27483"/>
          <p:cNvSpPr>
            <a:spLocks noChangeAspect="1"/>
          </p:cNvSpPr>
          <p:nvPr/>
        </p:nvSpPr>
        <p:spPr bwMode="auto">
          <a:xfrm>
            <a:off x="5293293" y="1239719"/>
            <a:ext cx="1605412" cy="1014432"/>
          </a:xfrm>
          <a:custGeom>
            <a:avLst/>
            <a:gdLst>
              <a:gd name="connsiteX0" fmla="*/ 104550 w 604718"/>
              <a:gd name="connsiteY0" fmla="*/ 208330 h 382112"/>
              <a:gd name="connsiteX1" fmla="*/ 156180 w 604718"/>
              <a:gd name="connsiteY1" fmla="*/ 208330 h 382112"/>
              <a:gd name="connsiteX2" fmla="*/ 261642 w 604718"/>
              <a:gd name="connsiteY2" fmla="*/ 248878 h 382112"/>
              <a:gd name="connsiteX3" fmla="*/ 298947 w 604718"/>
              <a:gd name="connsiteY3" fmla="*/ 255007 h 382112"/>
              <a:gd name="connsiteX4" fmla="*/ 340187 w 604718"/>
              <a:gd name="connsiteY4" fmla="*/ 247621 h 382112"/>
              <a:gd name="connsiteX5" fmla="*/ 433687 w 604718"/>
              <a:gd name="connsiteY5" fmla="*/ 208330 h 382112"/>
              <a:gd name="connsiteX6" fmla="*/ 490825 w 604718"/>
              <a:gd name="connsiteY6" fmla="*/ 208330 h 382112"/>
              <a:gd name="connsiteX7" fmla="*/ 490825 w 604718"/>
              <a:gd name="connsiteY7" fmla="*/ 271509 h 382112"/>
              <a:gd name="connsiteX8" fmla="*/ 458400 w 604718"/>
              <a:gd name="connsiteY8" fmla="*/ 320701 h 382112"/>
              <a:gd name="connsiteX9" fmla="*/ 329326 w 604718"/>
              <a:gd name="connsiteY9" fmla="*/ 376337 h 382112"/>
              <a:gd name="connsiteX10" fmla="*/ 264632 w 604718"/>
              <a:gd name="connsiteY10" fmla="*/ 376337 h 382112"/>
              <a:gd name="connsiteX11" fmla="*/ 136819 w 604718"/>
              <a:gd name="connsiteY11" fmla="*/ 320701 h 382112"/>
              <a:gd name="connsiteX12" fmla="*/ 104550 w 604718"/>
              <a:gd name="connsiteY12" fmla="*/ 271509 h 382112"/>
              <a:gd name="connsiteX13" fmla="*/ 300973 w 604718"/>
              <a:gd name="connsiteY13" fmla="*/ 5 h 382112"/>
              <a:gd name="connsiteX14" fmla="*/ 334162 w 604718"/>
              <a:gd name="connsiteY14" fmla="*/ 4701 h 382112"/>
              <a:gd name="connsiteX15" fmla="*/ 581267 w 604718"/>
              <a:gd name="connsiteY15" fmla="*/ 92552 h 382112"/>
              <a:gd name="connsiteX16" fmla="*/ 588822 w 604718"/>
              <a:gd name="connsiteY16" fmla="*/ 114398 h 382112"/>
              <a:gd name="connsiteX17" fmla="*/ 589136 w 604718"/>
              <a:gd name="connsiteY17" fmla="*/ 114398 h 382112"/>
              <a:gd name="connsiteX18" fmla="*/ 589136 w 604718"/>
              <a:gd name="connsiteY18" fmla="*/ 270771 h 382112"/>
              <a:gd name="connsiteX19" fmla="*/ 604718 w 604718"/>
              <a:gd name="connsiteY19" fmla="*/ 321376 h 382112"/>
              <a:gd name="connsiteX20" fmla="*/ 561278 w 604718"/>
              <a:gd name="connsiteY20" fmla="*/ 321376 h 382112"/>
              <a:gd name="connsiteX21" fmla="*/ 576388 w 604718"/>
              <a:gd name="connsiteY21" fmla="*/ 271242 h 382112"/>
              <a:gd name="connsiteX22" fmla="*/ 576388 w 604718"/>
              <a:gd name="connsiteY22" fmla="*/ 120370 h 382112"/>
              <a:gd name="connsiteX23" fmla="*/ 333376 w 604718"/>
              <a:gd name="connsiteY23" fmla="*/ 222680 h 382112"/>
              <a:gd name="connsiteX24" fmla="*/ 268058 w 604718"/>
              <a:gd name="connsiteY24" fmla="*/ 223780 h 382112"/>
              <a:gd name="connsiteX25" fmla="*/ 13556 w 604718"/>
              <a:gd name="connsiteY25" fmla="*/ 125870 h 382112"/>
              <a:gd name="connsiteX26" fmla="*/ 13714 w 604718"/>
              <a:gd name="connsiteY26" fmla="*/ 100882 h 382112"/>
              <a:gd name="connsiteX27" fmla="*/ 267901 w 604718"/>
              <a:gd name="connsiteY27" fmla="*/ 5329 h 382112"/>
              <a:gd name="connsiteX28" fmla="*/ 300973 w 604718"/>
              <a:gd name="connsiteY28" fmla="*/ 5 h 382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604718" h="382112">
                <a:moveTo>
                  <a:pt x="104550" y="208330"/>
                </a:moveTo>
                <a:lnTo>
                  <a:pt x="156180" y="208330"/>
                </a:lnTo>
                <a:lnTo>
                  <a:pt x="261642" y="248878"/>
                </a:lnTo>
                <a:cubicBezTo>
                  <a:pt x="274864" y="253907"/>
                  <a:pt x="289188" y="255007"/>
                  <a:pt x="298947" y="255007"/>
                </a:cubicBezTo>
                <a:cubicBezTo>
                  <a:pt x="314373" y="255007"/>
                  <a:pt x="329012" y="252493"/>
                  <a:pt x="340187" y="247621"/>
                </a:cubicBezTo>
                <a:lnTo>
                  <a:pt x="433687" y="208330"/>
                </a:lnTo>
                <a:lnTo>
                  <a:pt x="490825" y="208330"/>
                </a:lnTo>
                <a:lnTo>
                  <a:pt x="490825" y="271509"/>
                </a:lnTo>
                <a:cubicBezTo>
                  <a:pt x="490825" y="290998"/>
                  <a:pt x="476344" y="313000"/>
                  <a:pt x="458400" y="320701"/>
                </a:cubicBezTo>
                <a:lnTo>
                  <a:pt x="329326" y="376337"/>
                </a:lnTo>
                <a:cubicBezTo>
                  <a:pt x="311382" y="384038"/>
                  <a:pt x="282419" y="384038"/>
                  <a:pt x="264632" y="376337"/>
                </a:cubicBezTo>
                <a:lnTo>
                  <a:pt x="136819" y="320701"/>
                </a:lnTo>
                <a:cubicBezTo>
                  <a:pt x="119032" y="313000"/>
                  <a:pt x="104550" y="290998"/>
                  <a:pt x="104550" y="271509"/>
                </a:cubicBezTo>
                <a:close/>
                <a:moveTo>
                  <a:pt x="300973" y="5"/>
                </a:moveTo>
                <a:cubicBezTo>
                  <a:pt x="312954" y="-93"/>
                  <a:pt x="324955" y="1479"/>
                  <a:pt x="334162" y="4701"/>
                </a:cubicBezTo>
                <a:lnTo>
                  <a:pt x="581267" y="92552"/>
                </a:lnTo>
                <a:cubicBezTo>
                  <a:pt x="596849" y="98053"/>
                  <a:pt x="599210" y="107168"/>
                  <a:pt x="588822" y="114398"/>
                </a:cubicBezTo>
                <a:lnTo>
                  <a:pt x="589136" y="114398"/>
                </a:lnTo>
                <a:lnTo>
                  <a:pt x="589136" y="270771"/>
                </a:lnTo>
                <a:lnTo>
                  <a:pt x="604718" y="321376"/>
                </a:lnTo>
                <a:lnTo>
                  <a:pt x="561278" y="321376"/>
                </a:lnTo>
                <a:lnTo>
                  <a:pt x="576388" y="271242"/>
                </a:lnTo>
                <a:lnTo>
                  <a:pt x="576388" y="120370"/>
                </a:lnTo>
                <a:lnTo>
                  <a:pt x="333376" y="222680"/>
                </a:lnTo>
                <a:cubicBezTo>
                  <a:pt x="315433" y="230224"/>
                  <a:pt x="286158" y="230695"/>
                  <a:pt x="268058" y="223780"/>
                </a:cubicBezTo>
                <a:lnTo>
                  <a:pt x="13556" y="125870"/>
                </a:lnTo>
                <a:cubicBezTo>
                  <a:pt x="-4544" y="118798"/>
                  <a:pt x="-4544" y="107640"/>
                  <a:pt x="13714" y="100882"/>
                </a:cubicBezTo>
                <a:lnTo>
                  <a:pt x="267901" y="5329"/>
                </a:lnTo>
                <a:cubicBezTo>
                  <a:pt x="277030" y="1872"/>
                  <a:pt x="288991" y="104"/>
                  <a:pt x="300973" y="5"/>
                </a:cubicBezTo>
                <a:close/>
              </a:path>
            </a:pathLst>
          </a:custGeom>
          <a:solidFill>
            <a:srgbClr val="30507A"/>
          </a:solidFill>
          <a:ln w="25400">
            <a:noFill/>
          </a:ln>
        </p:spPr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41"/>
          <p:cNvSpPr txBox="1"/>
          <p:nvPr/>
        </p:nvSpPr>
        <p:spPr>
          <a:xfrm>
            <a:off x="1165033" y="5013148"/>
            <a:ext cx="9861742" cy="10769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 algn="just">
              <a:lnSpc>
                <a:spcPts val="2800"/>
              </a:lnSpc>
              <a:buFont typeface="Wingdings" panose="05000000000000000000" charset="0"/>
              <a:buChar char="u"/>
            </a:pPr>
            <a:r>
              <a:rPr lang="zh-CN" altLang="en-US" dirty="0">
                <a:solidFill>
                  <a:srgbClr val="30507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包含主节点，从节点，备份主机，客户端等多个模块</a:t>
            </a:r>
          </a:p>
          <a:p>
            <a:pPr marL="285750" indent="-285750" algn="just">
              <a:lnSpc>
                <a:spcPts val="2800"/>
              </a:lnSpc>
              <a:buFont typeface="Wingdings" panose="05000000000000000000" charset="0"/>
              <a:buChar char="u"/>
            </a:pPr>
            <a:r>
              <a:rPr lang="zh-CN" altLang="en-US" dirty="0">
                <a:solidFill>
                  <a:srgbClr val="30507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使用</a:t>
            </a:r>
            <a:r>
              <a:rPr lang="en-US" altLang="zh-CN" dirty="0">
                <a:solidFill>
                  <a:srgbClr val="30507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zookeeper</a:t>
            </a:r>
            <a:r>
              <a:rPr lang="zh-CN" altLang="en-US" dirty="0">
                <a:solidFill>
                  <a:srgbClr val="30507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进行集群管理</a:t>
            </a:r>
          </a:p>
          <a:p>
            <a:pPr marL="285750" indent="-285750" algn="just">
              <a:lnSpc>
                <a:spcPts val="2800"/>
              </a:lnSpc>
              <a:buFont typeface="Wingdings" panose="05000000000000000000" charset="0"/>
              <a:buChar char="u"/>
            </a:pPr>
            <a:r>
              <a:rPr lang="zh-CN" altLang="en-US" dirty="0">
                <a:solidFill>
                  <a:srgbClr val="30507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使用</a:t>
            </a:r>
            <a:r>
              <a:rPr lang="en-US" altLang="zh-CN" dirty="0">
                <a:solidFill>
                  <a:srgbClr val="30507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socket</a:t>
            </a:r>
            <a:r>
              <a:rPr lang="zh-CN" altLang="en-US" dirty="0">
                <a:solidFill>
                  <a:srgbClr val="30507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进行通信管理</a:t>
            </a:r>
          </a:p>
        </p:txBody>
      </p:sp>
      <p:grpSp>
        <p:nvGrpSpPr>
          <p:cNvPr id="20" name="组合 19"/>
          <p:cNvGrpSpPr/>
          <p:nvPr/>
        </p:nvGrpSpPr>
        <p:grpSpPr>
          <a:xfrm>
            <a:off x="257974" y="149594"/>
            <a:ext cx="11889804" cy="686118"/>
            <a:chOff x="277659" y="126099"/>
            <a:chExt cx="11889804" cy="686118"/>
          </a:xfrm>
        </p:grpSpPr>
        <p:grpSp>
          <p:nvGrpSpPr>
            <p:cNvPr id="21" name="组合 20"/>
            <p:cNvGrpSpPr/>
            <p:nvPr/>
          </p:nvGrpSpPr>
          <p:grpSpPr>
            <a:xfrm>
              <a:off x="277659" y="236217"/>
              <a:ext cx="674369" cy="576000"/>
              <a:chOff x="277659" y="236217"/>
              <a:chExt cx="674369" cy="576000"/>
            </a:xfrm>
          </p:grpSpPr>
          <p:sp>
            <p:nvSpPr>
              <p:cNvPr id="34" name="矩形 33"/>
              <p:cNvSpPr/>
              <p:nvPr/>
            </p:nvSpPr>
            <p:spPr>
              <a:xfrm>
                <a:off x="326844" y="236217"/>
                <a:ext cx="576000" cy="576000"/>
              </a:xfrm>
              <a:prstGeom prst="rect">
                <a:avLst/>
              </a:prstGeom>
              <a:solidFill>
                <a:srgbClr val="1E497C"/>
              </a:solidFill>
              <a:ln w="12700">
                <a:solidFill>
                  <a:srgbClr val="1E497C"/>
                </a:solidFill>
              </a:ln>
              <a:effectLst>
                <a:glow rad="38100">
                  <a:schemeClr val="accent1">
                    <a:lumMod val="75000"/>
                    <a:alpha val="41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  <a:latin typeface="思源宋体" panose="02020700000000000000" pitchFamily="18" charset="-122"/>
                  <a:ea typeface="思源宋体" panose="02020700000000000000" pitchFamily="18" charset="-122"/>
                </a:endParaRPr>
              </a:p>
            </p:txBody>
          </p:sp>
          <p:sp>
            <p:nvSpPr>
              <p:cNvPr id="41" name="标题 2"/>
              <p:cNvSpPr txBox="1"/>
              <p:nvPr/>
            </p:nvSpPr>
            <p:spPr>
              <a:xfrm>
                <a:off x="277659" y="295262"/>
                <a:ext cx="674369" cy="45791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altLang="zh-CN" sz="2400" dirty="0">
                    <a:solidFill>
                      <a:schemeClr val="bg1"/>
                    </a:solidFill>
                    <a:latin typeface="思源宋体" panose="02020700000000000000" pitchFamily="18" charset="-122"/>
                    <a:ea typeface="思源宋体" panose="02020700000000000000" pitchFamily="18" charset="-122"/>
                    <a:cs typeface="+mn-ea"/>
                    <a:sym typeface="微软雅黑" panose="020B0503020204020204" pitchFamily="34" charset="-122"/>
                  </a:rPr>
                  <a:t>01</a:t>
                </a:r>
                <a:endParaRPr lang="zh-CN" altLang="en-US" sz="2400" dirty="0">
                  <a:solidFill>
                    <a:schemeClr val="bg1"/>
                  </a:solidFill>
                  <a:latin typeface="思源宋体" panose="02020700000000000000" pitchFamily="18" charset="-122"/>
                  <a:ea typeface="思源宋体" panose="02020700000000000000" pitchFamily="18" charset="-122"/>
                  <a:cs typeface="+mn-ea"/>
                  <a:sym typeface="微软雅黑" panose="020B0503020204020204" pitchFamily="34" charset="-122"/>
                </a:endParaRPr>
              </a:p>
            </p:txBody>
          </p:sp>
        </p:grpSp>
        <p:sp>
          <p:nvSpPr>
            <p:cNvPr id="26" name="矩形 25"/>
            <p:cNvSpPr/>
            <p:nvPr/>
          </p:nvSpPr>
          <p:spPr>
            <a:xfrm>
              <a:off x="11928648" y="126099"/>
              <a:ext cx="238815" cy="576000"/>
            </a:xfrm>
            <a:prstGeom prst="rect">
              <a:avLst/>
            </a:prstGeom>
            <a:solidFill>
              <a:srgbClr val="1E497C"/>
            </a:solidFill>
            <a:ln w="12700">
              <a:solidFill>
                <a:srgbClr val="1E497C"/>
              </a:solidFill>
            </a:ln>
            <a:effectLst>
              <a:glow rad="38100">
                <a:schemeClr val="accent1">
                  <a:lumMod val="75000"/>
                  <a:alpha val="41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思源宋体" panose="02020700000000000000" pitchFamily="18" charset="-122"/>
                <a:ea typeface="思源宋体" panose="02020700000000000000" pitchFamily="18" charset="-122"/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1219201" y="295262"/>
              <a:ext cx="2500535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2400" dirty="0">
                  <a:latin typeface="思源黑体" panose="020B0500000000000000" pitchFamily="34" charset="-122"/>
                  <a:ea typeface="思源黑体" panose="020B0500000000000000" pitchFamily="34" charset="-122"/>
                </a:rPr>
                <a:t>项目背景</a:t>
              </a: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1170305" y="1425575"/>
            <a:ext cx="4375785" cy="2797810"/>
            <a:chOff x="1173587" y="1969213"/>
            <a:chExt cx="4375573" cy="2447271"/>
          </a:xfrm>
        </p:grpSpPr>
        <p:sp>
          <p:nvSpPr>
            <p:cNvPr id="2" name="矩形 1"/>
            <p:cNvSpPr/>
            <p:nvPr/>
          </p:nvSpPr>
          <p:spPr>
            <a:xfrm>
              <a:off x="1173587" y="1969213"/>
              <a:ext cx="4375573" cy="594530"/>
            </a:xfrm>
            <a:prstGeom prst="rect">
              <a:avLst/>
            </a:prstGeom>
            <a:solidFill>
              <a:srgbClr val="1E497C"/>
            </a:solidFill>
            <a:ln>
              <a:solidFill>
                <a:srgbClr val="1E497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TextBox 29"/>
            <p:cNvSpPr txBox="1"/>
            <p:nvPr/>
          </p:nvSpPr>
          <p:spPr>
            <a:xfrm>
              <a:off x="1557027" y="2996346"/>
              <a:ext cx="3607772" cy="62764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just">
                <a:lnSpc>
                  <a:spcPts val="2800"/>
                </a:lnSpc>
              </a:pPr>
              <a:r>
                <a:rPr lang="zh-CN" altLang="en-US" dirty="0">
                  <a:solidFill>
                    <a:schemeClr val="bg2">
                      <a:lumMod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微软雅黑" panose="020B0503020204020204" pitchFamily="34" charset="-122"/>
                </a:rPr>
                <a:t>实现对简单 SQL 语句的处理解析</a:t>
              </a:r>
            </a:p>
            <a:p>
              <a:pPr algn="just">
                <a:lnSpc>
                  <a:spcPts val="2800"/>
                </a:lnSpc>
              </a:pPr>
              <a:r>
                <a:rPr lang="zh-CN" altLang="en-US" dirty="0">
                  <a:solidFill>
                    <a:schemeClr val="bg2">
                      <a:lumMod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微软雅黑" panose="020B0503020204020204" pitchFamily="34" charset="-122"/>
                </a:rPr>
                <a:t>实现分布式数据库</a:t>
              </a:r>
              <a:r>
                <a:rPr lang="en-US" altLang="zh-CN" dirty="0">
                  <a:solidFill>
                    <a:schemeClr val="bg2">
                      <a:lumMod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微软雅黑" panose="020B0503020204020204" pitchFamily="34" charset="-122"/>
                </a:rPr>
                <a:t>miniSQL</a:t>
              </a:r>
              <a:r>
                <a:rPr lang="zh-CN" altLang="en-US" dirty="0">
                  <a:solidFill>
                    <a:schemeClr val="bg2">
                      <a:lumMod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微软雅黑" panose="020B0503020204020204" pitchFamily="34" charset="-122"/>
                </a:rPr>
                <a:t>的功能</a:t>
              </a:r>
              <a:endParaRPr lang="en-US" altLang="zh-CN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2346906" y="2010630"/>
              <a:ext cx="1862834" cy="37658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zh-CN" altLang="en-US" sz="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微软雅黑" panose="020B0503020204020204" pitchFamily="34" charset="-122"/>
                </a:rPr>
                <a:t>总体目标</a:t>
              </a:r>
            </a:p>
          </p:txBody>
        </p:sp>
        <p:sp>
          <p:nvSpPr>
            <p:cNvPr id="3" name="矩形 2"/>
            <p:cNvSpPr/>
            <p:nvPr/>
          </p:nvSpPr>
          <p:spPr>
            <a:xfrm>
              <a:off x="1173587" y="2563743"/>
              <a:ext cx="4375573" cy="1852741"/>
            </a:xfrm>
            <a:prstGeom prst="rect">
              <a:avLst/>
            </a:prstGeom>
            <a:noFill/>
            <a:ln>
              <a:solidFill>
                <a:srgbClr val="1E497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6671945" y="1461770"/>
            <a:ext cx="4375785" cy="2761615"/>
            <a:chOff x="6292297" y="1969213"/>
            <a:chExt cx="4375573" cy="2447271"/>
          </a:xfrm>
        </p:grpSpPr>
        <p:sp>
          <p:nvSpPr>
            <p:cNvPr id="42" name="矩形 41"/>
            <p:cNvSpPr/>
            <p:nvPr/>
          </p:nvSpPr>
          <p:spPr>
            <a:xfrm>
              <a:off x="6292297" y="1969213"/>
              <a:ext cx="4375573" cy="594530"/>
            </a:xfrm>
            <a:prstGeom prst="rect">
              <a:avLst/>
            </a:prstGeom>
            <a:solidFill>
              <a:srgbClr val="1E497C"/>
            </a:solidFill>
            <a:ln>
              <a:solidFill>
                <a:srgbClr val="1E497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TextBox 29"/>
            <p:cNvSpPr txBox="1"/>
            <p:nvPr/>
          </p:nvSpPr>
          <p:spPr>
            <a:xfrm>
              <a:off x="6720647" y="2698925"/>
              <a:ext cx="3607772" cy="15908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285750" indent="-285750" algn="just">
                <a:lnSpc>
                  <a:spcPts val="2800"/>
                </a:lnSpc>
                <a:buFont typeface="Wingdings" panose="05000000000000000000" charset="0"/>
                <a:buChar char="l"/>
              </a:pPr>
              <a:r>
                <a:rPr lang="zh-CN" altLang="en-US" dirty="0">
                  <a:solidFill>
                    <a:schemeClr val="bg2">
                      <a:lumMod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微软雅黑" panose="020B0503020204020204" pitchFamily="34" charset="-122"/>
                </a:rPr>
                <a:t>数据分区</a:t>
              </a:r>
            </a:p>
            <a:p>
              <a:pPr marL="285750" indent="-285750" algn="just">
                <a:lnSpc>
                  <a:spcPts val="2800"/>
                </a:lnSpc>
                <a:buFont typeface="Wingdings" panose="05000000000000000000" charset="0"/>
                <a:buChar char="l"/>
              </a:pPr>
              <a:r>
                <a:rPr lang="zh-CN" altLang="en-US" dirty="0">
                  <a:solidFill>
                    <a:schemeClr val="bg2">
                      <a:lumMod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微软雅黑" panose="020B0503020204020204" pitchFamily="34" charset="-122"/>
                </a:rPr>
                <a:t>均衡负载</a:t>
              </a:r>
            </a:p>
            <a:p>
              <a:pPr marL="285750" indent="-285750" algn="just">
                <a:lnSpc>
                  <a:spcPts val="2800"/>
                </a:lnSpc>
                <a:buFont typeface="Wingdings" panose="05000000000000000000" charset="0"/>
                <a:buChar char="l"/>
              </a:pPr>
              <a:r>
                <a:rPr lang="zh-CN" altLang="en-US" dirty="0">
                  <a:solidFill>
                    <a:schemeClr val="bg2">
                      <a:lumMod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微软雅黑" panose="020B0503020204020204" pitchFamily="34" charset="-122"/>
                </a:rPr>
                <a:t>客户端缓存</a:t>
              </a:r>
            </a:p>
            <a:p>
              <a:pPr marL="285750" indent="-285750" algn="just">
                <a:lnSpc>
                  <a:spcPts val="2800"/>
                </a:lnSpc>
                <a:buFont typeface="Wingdings" panose="05000000000000000000" charset="0"/>
                <a:buChar char="l"/>
              </a:pPr>
              <a:r>
                <a:rPr lang="zh-CN" altLang="en-US" dirty="0">
                  <a:solidFill>
                    <a:schemeClr val="bg2">
                      <a:lumMod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微软雅黑" panose="020B0503020204020204" pitchFamily="34" charset="-122"/>
                </a:rPr>
                <a:t>副本管理</a:t>
              </a:r>
            </a:p>
            <a:p>
              <a:pPr marL="285750" indent="-285750" algn="just">
                <a:lnSpc>
                  <a:spcPts val="2800"/>
                </a:lnSpc>
                <a:buFont typeface="Wingdings" panose="05000000000000000000" charset="0"/>
                <a:buChar char="l"/>
              </a:pPr>
              <a:r>
                <a:rPr lang="zh-CN" altLang="en-US" dirty="0">
                  <a:solidFill>
                    <a:schemeClr val="bg2">
                      <a:lumMod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微软雅黑" panose="020B0503020204020204" pitchFamily="34" charset="-122"/>
                </a:rPr>
                <a:t>容错容灾</a:t>
              </a:r>
              <a:endParaRPr lang="en-US" altLang="zh-CN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endParaRPr>
            </a:p>
          </p:txBody>
        </p:sp>
        <p:sp>
          <p:nvSpPr>
            <p:cNvPr id="36" name="TextBox 30"/>
            <p:cNvSpPr txBox="1"/>
            <p:nvPr/>
          </p:nvSpPr>
          <p:spPr>
            <a:xfrm>
              <a:off x="7548666" y="2026654"/>
              <a:ext cx="1862834" cy="38152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zh-CN" altLang="en-US" sz="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微软雅黑" panose="020B0503020204020204" pitchFamily="34" charset="-122"/>
                </a:rPr>
                <a:t>细节实现</a:t>
              </a:r>
            </a:p>
          </p:txBody>
        </p:sp>
        <p:sp>
          <p:nvSpPr>
            <p:cNvPr id="43" name="矩形 42"/>
            <p:cNvSpPr/>
            <p:nvPr/>
          </p:nvSpPr>
          <p:spPr>
            <a:xfrm>
              <a:off x="6292297" y="2563743"/>
              <a:ext cx="4375573" cy="1852741"/>
            </a:xfrm>
            <a:prstGeom prst="rect">
              <a:avLst/>
            </a:prstGeom>
            <a:noFill/>
            <a:ln>
              <a:solidFill>
                <a:srgbClr val="1E497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" name="矩形 6"/>
          <p:cNvSpPr/>
          <p:nvPr/>
        </p:nvSpPr>
        <p:spPr>
          <a:xfrm>
            <a:off x="1183747" y="4629381"/>
            <a:ext cx="9877318" cy="51184"/>
          </a:xfrm>
          <a:prstGeom prst="rect">
            <a:avLst/>
          </a:prstGeom>
          <a:gradFill flip="none" rotWithShape="1">
            <a:gsLst>
              <a:gs pos="0">
                <a:srgbClr val="E6E6E6"/>
              </a:gs>
              <a:gs pos="100000">
                <a:srgbClr val="E6E6E6"/>
              </a:gs>
              <a:gs pos="53000">
                <a:srgbClr val="3379CD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2000">
        <p:dissolve/>
      </p:transition>
    </mc:Choice>
    <mc:Fallback xmlns="">
      <p:transition spd="slow" advClick="0" advTm="2000">
        <p:dissolv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>
            <a:off x="277659" y="126099"/>
            <a:ext cx="11889804" cy="839450"/>
            <a:chOff x="277659" y="126099"/>
            <a:chExt cx="11889804" cy="839450"/>
          </a:xfrm>
        </p:grpSpPr>
        <p:grpSp>
          <p:nvGrpSpPr>
            <p:cNvPr id="20" name="组合 19"/>
            <p:cNvGrpSpPr/>
            <p:nvPr/>
          </p:nvGrpSpPr>
          <p:grpSpPr>
            <a:xfrm>
              <a:off x="277659" y="236217"/>
              <a:ext cx="674369" cy="576000"/>
              <a:chOff x="277659" y="236217"/>
              <a:chExt cx="674369" cy="576000"/>
            </a:xfrm>
          </p:grpSpPr>
          <p:sp>
            <p:nvSpPr>
              <p:cNvPr id="24" name="矩形 23"/>
              <p:cNvSpPr/>
              <p:nvPr/>
            </p:nvSpPr>
            <p:spPr>
              <a:xfrm>
                <a:off x="326844" y="236217"/>
                <a:ext cx="576000" cy="576000"/>
              </a:xfrm>
              <a:prstGeom prst="rect">
                <a:avLst/>
              </a:prstGeom>
              <a:solidFill>
                <a:srgbClr val="1E497C"/>
              </a:solidFill>
              <a:ln w="12700">
                <a:solidFill>
                  <a:srgbClr val="1E497C"/>
                </a:solidFill>
              </a:ln>
              <a:effectLst>
                <a:glow rad="38100">
                  <a:schemeClr val="accent1">
                    <a:lumMod val="75000"/>
                    <a:alpha val="41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  <a:latin typeface="思源宋体" panose="02020700000000000000" pitchFamily="18" charset="-122"/>
                  <a:ea typeface="思源宋体" panose="02020700000000000000" pitchFamily="18" charset="-122"/>
                </a:endParaRPr>
              </a:p>
            </p:txBody>
          </p:sp>
          <p:sp>
            <p:nvSpPr>
              <p:cNvPr id="25" name="标题 2"/>
              <p:cNvSpPr txBox="1"/>
              <p:nvPr/>
            </p:nvSpPr>
            <p:spPr>
              <a:xfrm>
                <a:off x="277659" y="295262"/>
                <a:ext cx="674369" cy="45791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altLang="zh-CN" sz="2400" dirty="0">
                    <a:solidFill>
                      <a:schemeClr val="bg1"/>
                    </a:solidFill>
                    <a:latin typeface="思源宋体" panose="02020700000000000000" pitchFamily="18" charset="-122"/>
                    <a:ea typeface="思源宋体" panose="02020700000000000000" pitchFamily="18" charset="-122"/>
                    <a:cs typeface="+mn-ea"/>
                    <a:sym typeface="微软雅黑" panose="020B0503020204020204" pitchFamily="34" charset="-122"/>
                  </a:rPr>
                  <a:t>01</a:t>
                </a:r>
                <a:endParaRPr lang="zh-CN" altLang="en-US" sz="2400" dirty="0">
                  <a:solidFill>
                    <a:schemeClr val="bg1"/>
                  </a:solidFill>
                  <a:latin typeface="思源宋体" panose="02020700000000000000" pitchFamily="18" charset="-122"/>
                  <a:ea typeface="思源宋体" panose="02020700000000000000" pitchFamily="18" charset="-122"/>
                  <a:cs typeface="+mn-ea"/>
                  <a:sym typeface="微软雅黑" panose="020B0503020204020204" pitchFamily="34" charset="-122"/>
                </a:endParaRPr>
              </a:p>
            </p:txBody>
          </p:sp>
        </p:grpSp>
        <p:sp>
          <p:nvSpPr>
            <p:cNvPr id="21" name="文本框 20"/>
            <p:cNvSpPr txBox="1"/>
            <p:nvPr/>
          </p:nvSpPr>
          <p:spPr>
            <a:xfrm>
              <a:off x="1219201" y="669004"/>
              <a:ext cx="5310812" cy="2965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600"/>
                </a:lnSpc>
              </a:pPr>
              <a:endParaRPr lang="en-US" altLang="zh-CN" sz="1200" i="1" spc="130" dirty="0">
                <a:solidFill>
                  <a:schemeClr val="accent1">
                    <a:lumMod val="75000"/>
                  </a:schemeClr>
                </a:solidFill>
                <a:latin typeface="思源黑体 CN ExtraLight" panose="020B0200000000000000" pitchFamily="34" charset="-122"/>
                <a:ea typeface="思源黑体 CN ExtraLight" panose="020B02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11928648" y="126099"/>
              <a:ext cx="238815" cy="576000"/>
            </a:xfrm>
            <a:prstGeom prst="rect">
              <a:avLst/>
            </a:prstGeom>
            <a:solidFill>
              <a:srgbClr val="1E497C"/>
            </a:solidFill>
            <a:ln w="12700">
              <a:solidFill>
                <a:srgbClr val="1E497C"/>
              </a:solidFill>
            </a:ln>
            <a:effectLst>
              <a:glow rad="38100">
                <a:schemeClr val="accent1">
                  <a:lumMod val="75000"/>
                  <a:alpha val="41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思源宋体" panose="02020700000000000000" pitchFamily="18" charset="-122"/>
                <a:ea typeface="思源宋体" panose="02020700000000000000" pitchFamily="18" charset="-122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1219201" y="295262"/>
              <a:ext cx="2500535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2400" dirty="0">
                  <a:latin typeface="思源黑体" panose="020B0500000000000000" pitchFamily="34" charset="-122"/>
                  <a:ea typeface="思源黑体" panose="020B0500000000000000" pitchFamily="34" charset="-122"/>
                </a:rPr>
                <a:t>分</a:t>
              </a:r>
              <a:r>
                <a:rPr lang="en-US" altLang="zh-CN" sz="2400" dirty="0">
                  <a:latin typeface="思源黑体" panose="020B0500000000000000" pitchFamily="34" charset="-122"/>
                  <a:ea typeface="思源黑体" panose="020B0500000000000000" pitchFamily="34" charset="-122"/>
                </a:rPr>
                <a:t> </a:t>
              </a:r>
              <a:r>
                <a:rPr lang="zh-CN" altLang="en-US" sz="2400" dirty="0">
                  <a:latin typeface="思源黑体" panose="020B0500000000000000" pitchFamily="34" charset="-122"/>
                  <a:ea typeface="思源黑体" panose="020B0500000000000000" pitchFamily="34" charset="-122"/>
                </a:rPr>
                <a:t>工</a:t>
              </a:r>
            </a:p>
          </p:txBody>
        </p:sp>
      </p:grpSp>
      <p:grpSp>
        <p:nvGrpSpPr>
          <p:cNvPr id="26" name="isḷiḓe"/>
          <p:cNvGrpSpPr/>
          <p:nvPr/>
        </p:nvGrpSpPr>
        <p:grpSpPr>
          <a:xfrm>
            <a:off x="5983158" y="2104792"/>
            <a:ext cx="2486025" cy="1266825"/>
            <a:chOff x="5890022" y="2539999"/>
            <a:chExt cx="2486025" cy="1266825"/>
          </a:xfrm>
        </p:grpSpPr>
        <p:sp>
          <p:nvSpPr>
            <p:cNvPr id="27" name="isḻïde"/>
            <p:cNvSpPr/>
            <p:nvPr/>
          </p:nvSpPr>
          <p:spPr>
            <a:xfrm>
              <a:off x="5890022" y="2539999"/>
              <a:ext cx="2486025" cy="1266825"/>
            </a:xfrm>
            <a:prstGeom prst="rect">
              <a:avLst/>
            </a:prstGeom>
            <a:solidFill>
              <a:srgbClr val="1E49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" name="iṡḻiḋè"/>
            <p:cNvSpPr/>
            <p:nvPr/>
          </p:nvSpPr>
          <p:spPr bwMode="auto">
            <a:xfrm>
              <a:off x="6290735" y="2900624"/>
              <a:ext cx="1684599" cy="5098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lnSpc>
                  <a:spcPct val="120000"/>
                </a:lnSpc>
                <a:spcBef>
                  <a:spcPct val="0"/>
                </a:spcBef>
              </a:pP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朱雨珂</a:t>
              </a:r>
            </a:p>
          </p:txBody>
        </p:sp>
      </p:grpSp>
      <p:grpSp>
        <p:nvGrpSpPr>
          <p:cNvPr id="36" name="íş1íḍê"/>
          <p:cNvGrpSpPr/>
          <p:nvPr/>
        </p:nvGrpSpPr>
        <p:grpSpPr>
          <a:xfrm>
            <a:off x="5983158" y="4004079"/>
            <a:ext cx="2486025" cy="1266825"/>
            <a:chOff x="5328047" y="4400551"/>
            <a:chExt cx="2486025" cy="1266825"/>
          </a:xfrm>
          <a:solidFill>
            <a:srgbClr val="1E497C"/>
          </a:solidFill>
        </p:grpSpPr>
        <p:sp>
          <p:nvSpPr>
            <p:cNvPr id="37" name="ïṩľïḍe"/>
            <p:cNvSpPr/>
            <p:nvPr/>
          </p:nvSpPr>
          <p:spPr>
            <a:xfrm>
              <a:off x="5328047" y="4400551"/>
              <a:ext cx="2486025" cy="12668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9" name="îşḷïḓê"/>
            <p:cNvSpPr/>
            <p:nvPr/>
          </p:nvSpPr>
          <p:spPr bwMode="auto">
            <a:xfrm>
              <a:off x="5728760" y="4737046"/>
              <a:ext cx="1684599" cy="50985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lnSpc>
                  <a:spcPct val="120000"/>
                </a:lnSpc>
                <a:spcBef>
                  <a:spcPct val="0"/>
                </a:spcBef>
              </a:pP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李梓铭</a:t>
              </a:r>
            </a:p>
          </p:txBody>
        </p:sp>
      </p:grpSp>
      <p:grpSp>
        <p:nvGrpSpPr>
          <p:cNvPr id="41" name="íSlíďè"/>
          <p:cNvGrpSpPr/>
          <p:nvPr/>
        </p:nvGrpSpPr>
        <p:grpSpPr>
          <a:xfrm>
            <a:off x="3949094" y="1211347"/>
            <a:ext cx="2486025" cy="1266825"/>
            <a:chOff x="4406503" y="1609724"/>
            <a:chExt cx="2486025" cy="1266825"/>
          </a:xfrm>
        </p:grpSpPr>
        <p:sp>
          <p:nvSpPr>
            <p:cNvPr id="42" name="iŝľîḑè"/>
            <p:cNvSpPr/>
            <p:nvPr/>
          </p:nvSpPr>
          <p:spPr>
            <a:xfrm>
              <a:off x="4406503" y="1609724"/>
              <a:ext cx="2486025" cy="126682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4" name="îşlîḑê"/>
            <p:cNvSpPr/>
            <p:nvPr/>
          </p:nvSpPr>
          <p:spPr bwMode="auto">
            <a:xfrm>
              <a:off x="4864366" y="1979874"/>
              <a:ext cx="1684599" cy="5098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lnSpc>
                  <a:spcPct val="120000"/>
                </a:lnSpc>
                <a:spcBef>
                  <a:spcPct val="0"/>
                </a:spcBef>
              </a:pP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吉玉佳</a:t>
              </a:r>
            </a:p>
          </p:txBody>
        </p:sp>
      </p:grpSp>
      <p:grpSp>
        <p:nvGrpSpPr>
          <p:cNvPr id="46" name="i$ḷiḋe"/>
          <p:cNvGrpSpPr/>
          <p:nvPr/>
        </p:nvGrpSpPr>
        <p:grpSpPr>
          <a:xfrm>
            <a:off x="3935124" y="3012842"/>
            <a:ext cx="2486025" cy="1266825"/>
            <a:chOff x="3815953" y="3470274"/>
            <a:chExt cx="2486025" cy="1266825"/>
          </a:xfrm>
        </p:grpSpPr>
        <p:sp>
          <p:nvSpPr>
            <p:cNvPr id="47" name="îsḷïḋe"/>
            <p:cNvSpPr/>
            <p:nvPr/>
          </p:nvSpPr>
          <p:spPr>
            <a:xfrm>
              <a:off x="3815953" y="3470274"/>
              <a:ext cx="2486025" cy="1266825"/>
            </a:xfrm>
            <a:prstGeom prst="rect">
              <a:avLst/>
            </a:prstGeom>
            <a:solidFill>
              <a:srgbClr val="BFBF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/>
            <a:p>
              <a:pPr algn="ctr"/>
              <a:endParaRPr lang="zh-CN" altLang="en-US">
                <a:solidFill>
                  <a:srgbClr val="E6E6E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9" name="íśļiḓe"/>
            <p:cNvSpPr/>
            <p:nvPr/>
          </p:nvSpPr>
          <p:spPr bwMode="auto">
            <a:xfrm>
              <a:off x="4216666" y="3890589"/>
              <a:ext cx="1684599" cy="5098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lnSpc>
                  <a:spcPct val="120000"/>
                </a:lnSpc>
                <a:spcBef>
                  <a:spcPct val="0"/>
                </a:spcBef>
              </a:pP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洪常凯</a:t>
              </a:r>
            </a:p>
          </p:txBody>
        </p:sp>
      </p:grpSp>
      <p:grpSp>
        <p:nvGrpSpPr>
          <p:cNvPr id="52" name="组合 51"/>
          <p:cNvGrpSpPr/>
          <p:nvPr/>
        </p:nvGrpSpPr>
        <p:grpSpPr>
          <a:xfrm>
            <a:off x="8706293" y="3527477"/>
            <a:ext cx="2716290" cy="326457"/>
            <a:chOff x="8383288" y="3940459"/>
            <a:chExt cx="2716290" cy="326457"/>
          </a:xfrm>
        </p:grpSpPr>
        <p:cxnSp>
          <p:nvCxnSpPr>
            <p:cNvPr id="53" name="直接连接符 52"/>
            <p:cNvCxnSpPr/>
            <p:nvPr/>
          </p:nvCxnSpPr>
          <p:spPr>
            <a:xfrm>
              <a:off x="8534234" y="4103686"/>
              <a:ext cx="2565344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îśḻïḋè"/>
            <p:cNvSpPr/>
            <p:nvPr/>
          </p:nvSpPr>
          <p:spPr>
            <a:xfrm>
              <a:off x="8383288" y="3940459"/>
              <a:ext cx="301892" cy="326457"/>
            </a:xfrm>
            <a:prstGeom prst="chevron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92500" lnSpcReduction="10000"/>
            </a:bodyPr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5" name="组合 54"/>
          <p:cNvGrpSpPr/>
          <p:nvPr/>
        </p:nvGrpSpPr>
        <p:grpSpPr>
          <a:xfrm>
            <a:off x="1048149" y="2564816"/>
            <a:ext cx="2733683" cy="326457"/>
            <a:chOff x="1075029" y="3010183"/>
            <a:chExt cx="2733683" cy="326457"/>
          </a:xfrm>
        </p:grpSpPr>
        <p:cxnSp>
          <p:nvCxnSpPr>
            <p:cNvPr id="56" name="直接连接符 55"/>
            <p:cNvCxnSpPr/>
            <p:nvPr/>
          </p:nvCxnSpPr>
          <p:spPr>
            <a:xfrm>
              <a:off x="1075029" y="3138665"/>
              <a:ext cx="2565344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ïSlïḋé"/>
            <p:cNvSpPr/>
            <p:nvPr/>
          </p:nvSpPr>
          <p:spPr>
            <a:xfrm flipH="1">
              <a:off x="3506820" y="3010183"/>
              <a:ext cx="301892" cy="326457"/>
            </a:xfrm>
            <a:prstGeom prst="chevron">
              <a:avLst/>
            </a:prstGeom>
            <a:solidFill>
              <a:srgbClr val="1E49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92500" lnSpcReduction="10000"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8" name="îśļíḋè"/>
          <p:cNvSpPr txBox="1"/>
          <p:nvPr/>
        </p:nvSpPr>
        <p:spPr>
          <a:xfrm flipH="1">
            <a:off x="1048326" y="1529708"/>
            <a:ext cx="2650597" cy="599240"/>
          </a:xfrm>
          <a:prstGeom prst="rect">
            <a:avLst/>
          </a:prstGeom>
          <a:noFill/>
        </p:spPr>
        <p:txBody>
          <a:bodyPr wrap="square" lIns="91440" tIns="45720" rIns="91440" bIns="45720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r">
              <a:lnSpc>
                <a:spcPct val="130000"/>
              </a:lnSpc>
            </a:pPr>
            <a:r>
              <a:rPr lang="en-US" altLang="zh-CN" sz="1500" spc="13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zookeeper</a:t>
            </a:r>
            <a:r>
              <a:rPr lang="zh-CN" altLang="en-US" sz="1500" spc="13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搭建</a:t>
            </a:r>
            <a:endParaRPr lang="zh-CN" altLang="en-US" sz="1500" spc="130" dirty="0">
              <a:solidFill>
                <a:schemeClr val="bg2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>
              <a:lnSpc>
                <a:spcPct val="130000"/>
              </a:lnSpc>
            </a:pPr>
            <a:r>
              <a:rPr lang="zh-CN" altLang="en-US" sz="1500" spc="13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负载均衡处理</a:t>
            </a:r>
            <a:endParaRPr lang="zh-CN" altLang="en-US" sz="1500" spc="130" dirty="0">
              <a:solidFill>
                <a:schemeClr val="bg2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>
              <a:lnSpc>
                <a:spcPct val="130000"/>
              </a:lnSpc>
            </a:pPr>
            <a:r>
              <a:rPr lang="en-US" altLang="zh-CN" sz="1500" spc="13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master</a:t>
            </a:r>
            <a:r>
              <a:rPr lang="zh-CN" altLang="en-US" sz="1500" spc="13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管理</a:t>
            </a:r>
            <a:endParaRPr lang="zh-CN" altLang="en-US" sz="1500" spc="130" dirty="0">
              <a:solidFill>
                <a:schemeClr val="bg2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9" name="îśļíḋè"/>
          <p:cNvSpPr txBox="1"/>
          <p:nvPr/>
        </p:nvSpPr>
        <p:spPr>
          <a:xfrm flipH="1">
            <a:off x="8760460" y="2132965"/>
            <a:ext cx="3068320" cy="1300480"/>
          </a:xfrm>
          <a:prstGeom prst="rect">
            <a:avLst/>
          </a:prstGeom>
          <a:noFill/>
        </p:spPr>
        <p:txBody>
          <a:bodyPr wrap="square" lIns="91440" tIns="45720" rIns="91440" bIns="45720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zh-CN" sz="1500" spc="13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Region</a:t>
            </a:r>
            <a:r>
              <a:rPr lang="zh-CN" altLang="en-US" sz="1500" spc="13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模块管理</a:t>
            </a:r>
          </a:p>
          <a:p>
            <a:pPr>
              <a:lnSpc>
                <a:spcPct val="130000"/>
              </a:lnSpc>
            </a:pPr>
            <a:r>
              <a:rPr lang="zh-CN" altLang="en-US" sz="1500" spc="13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</a:t>
            </a:r>
            <a:r>
              <a:rPr lang="en-US" altLang="zh-CN" sz="1500" spc="13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master</a:t>
            </a:r>
            <a:r>
              <a:rPr lang="zh-CN" altLang="en-US" sz="1500" spc="13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500" spc="13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client</a:t>
            </a:r>
            <a:r>
              <a:rPr lang="zh-CN" altLang="en-US" sz="1500" spc="13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模块通信</a:t>
            </a:r>
          </a:p>
          <a:p>
            <a:pPr>
              <a:lnSpc>
                <a:spcPct val="130000"/>
              </a:lnSpc>
            </a:pPr>
            <a:r>
              <a:rPr lang="en-US" altLang="zh-CN" sz="1500" spc="13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minisql</a:t>
            </a:r>
            <a:r>
              <a:rPr lang="zh-CN" altLang="en-US" sz="1500" spc="13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连接</a:t>
            </a:r>
            <a:endParaRPr lang="en-US" altLang="zh-CN" sz="1500" spc="130" dirty="0">
              <a:solidFill>
                <a:schemeClr val="bg2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0" name="îśļíḋè"/>
          <p:cNvSpPr txBox="1"/>
          <p:nvPr/>
        </p:nvSpPr>
        <p:spPr>
          <a:xfrm flipH="1">
            <a:off x="1069224" y="3388267"/>
            <a:ext cx="2650597" cy="599240"/>
          </a:xfrm>
          <a:prstGeom prst="rect">
            <a:avLst/>
          </a:prstGeom>
          <a:noFill/>
        </p:spPr>
        <p:txBody>
          <a:bodyPr wrap="square" lIns="91440" tIns="45720" rIns="91440" bIns="45720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r">
              <a:lnSpc>
                <a:spcPct val="130000"/>
              </a:lnSpc>
            </a:pPr>
            <a:r>
              <a:rPr lang="zh-CN" altLang="en-US" sz="1500" spc="13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从节点监控</a:t>
            </a:r>
          </a:p>
          <a:p>
            <a:pPr algn="r">
              <a:lnSpc>
                <a:spcPct val="130000"/>
              </a:lnSpc>
            </a:pPr>
            <a:r>
              <a:rPr lang="zh-CN" altLang="en-US" sz="1500" spc="13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容错容灾处理</a:t>
            </a:r>
          </a:p>
          <a:p>
            <a:pPr algn="r">
              <a:lnSpc>
                <a:spcPct val="130000"/>
              </a:lnSpc>
            </a:pPr>
            <a:r>
              <a:rPr lang="zh-CN" altLang="en-US" sz="1500" spc="13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副本管理</a:t>
            </a:r>
          </a:p>
        </p:txBody>
      </p:sp>
      <p:sp>
        <p:nvSpPr>
          <p:cNvPr id="61" name="îśļíḋè"/>
          <p:cNvSpPr txBox="1"/>
          <p:nvPr/>
        </p:nvSpPr>
        <p:spPr>
          <a:xfrm flipH="1">
            <a:off x="8760696" y="4250481"/>
            <a:ext cx="2650597" cy="599240"/>
          </a:xfrm>
          <a:prstGeom prst="rect">
            <a:avLst/>
          </a:prstGeom>
          <a:noFill/>
        </p:spPr>
        <p:txBody>
          <a:bodyPr wrap="square" lIns="91440" tIns="45720" rIns="91440" bIns="45720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zh-CN" sz="1500" spc="130" dirty="0" err="1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miniSQL</a:t>
            </a:r>
            <a:endParaRPr lang="en-US" altLang="zh-CN" sz="1500" spc="130" dirty="0">
              <a:solidFill>
                <a:schemeClr val="bg2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1500" spc="130" dirty="0" err="1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sql</a:t>
            </a:r>
            <a:r>
              <a:rPr lang="zh-CN" altLang="en-US" sz="1500" spc="13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语句处理</a:t>
            </a:r>
          </a:p>
        </p:txBody>
      </p:sp>
      <p:grpSp>
        <p:nvGrpSpPr>
          <p:cNvPr id="2" name="íSlíďè"/>
          <p:cNvGrpSpPr/>
          <p:nvPr/>
        </p:nvGrpSpPr>
        <p:grpSpPr>
          <a:xfrm>
            <a:off x="3897659" y="4910857"/>
            <a:ext cx="2486025" cy="1266825"/>
            <a:chOff x="4406503" y="1609724"/>
            <a:chExt cx="2486025" cy="1266825"/>
          </a:xfrm>
        </p:grpSpPr>
        <p:sp>
          <p:nvSpPr>
            <p:cNvPr id="3" name="iŝľîḑè"/>
            <p:cNvSpPr/>
            <p:nvPr/>
          </p:nvSpPr>
          <p:spPr>
            <a:xfrm>
              <a:off x="4406503" y="1609724"/>
              <a:ext cx="2486025" cy="126682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" name="îşlîḑê"/>
            <p:cNvSpPr/>
            <p:nvPr/>
          </p:nvSpPr>
          <p:spPr bwMode="auto">
            <a:xfrm>
              <a:off x="4807216" y="2050994"/>
              <a:ext cx="1684599" cy="5098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lnSpc>
                  <a:spcPct val="120000"/>
                </a:lnSpc>
                <a:spcBef>
                  <a:spcPct val="0"/>
                </a:spcBef>
              </a:pP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徐凯琳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7" name="îśļíḋè"/>
          <p:cNvSpPr txBox="1"/>
          <p:nvPr/>
        </p:nvSpPr>
        <p:spPr>
          <a:xfrm flipH="1">
            <a:off x="867410" y="5307330"/>
            <a:ext cx="2914650" cy="599440"/>
          </a:xfrm>
          <a:prstGeom prst="rect">
            <a:avLst/>
          </a:prstGeom>
          <a:noFill/>
        </p:spPr>
        <p:txBody>
          <a:bodyPr wrap="square" lIns="91440" tIns="45720" rIns="91440" bIns="45720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r">
              <a:lnSpc>
                <a:spcPct val="130000"/>
              </a:lnSpc>
            </a:pPr>
            <a:r>
              <a:rPr lang="en-US" altLang="zh-CN" sz="1500" spc="13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client</a:t>
            </a:r>
            <a:r>
              <a:rPr lang="zh-CN" altLang="en-US" sz="1500" spc="13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客户端命令输入</a:t>
            </a:r>
          </a:p>
          <a:p>
            <a:pPr algn="r">
              <a:lnSpc>
                <a:spcPct val="130000"/>
              </a:lnSpc>
            </a:pPr>
            <a:r>
              <a:rPr lang="zh-CN" altLang="en-US" sz="1500" spc="13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</a:t>
            </a:r>
            <a:r>
              <a:rPr lang="en-US" altLang="zh-CN" sz="1500" spc="13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master</a:t>
            </a:r>
            <a:r>
              <a:rPr lang="zh-CN" altLang="en-US" sz="1500" spc="13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500" spc="13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region</a:t>
            </a:r>
            <a:r>
              <a:rPr lang="zh-CN" altLang="en-US" sz="1500" spc="13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模块通信</a:t>
            </a:r>
          </a:p>
        </p:txBody>
      </p:sp>
      <p:grpSp>
        <p:nvGrpSpPr>
          <p:cNvPr id="8" name="组合 7"/>
          <p:cNvGrpSpPr/>
          <p:nvPr/>
        </p:nvGrpSpPr>
        <p:grpSpPr>
          <a:xfrm>
            <a:off x="1048149" y="4420286"/>
            <a:ext cx="2733683" cy="326457"/>
            <a:chOff x="1075029" y="3010183"/>
            <a:chExt cx="2733683" cy="326457"/>
          </a:xfrm>
        </p:grpSpPr>
        <p:cxnSp>
          <p:nvCxnSpPr>
            <p:cNvPr id="9" name="直接连接符 8"/>
            <p:cNvCxnSpPr/>
            <p:nvPr/>
          </p:nvCxnSpPr>
          <p:spPr>
            <a:xfrm>
              <a:off x="1075029" y="3138665"/>
              <a:ext cx="2565344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ïSlïḋé"/>
            <p:cNvSpPr/>
            <p:nvPr/>
          </p:nvSpPr>
          <p:spPr>
            <a:xfrm flipH="1">
              <a:off x="3506820" y="3010183"/>
              <a:ext cx="301892" cy="326457"/>
            </a:xfrm>
            <a:prstGeom prst="chevron">
              <a:avLst/>
            </a:prstGeom>
            <a:solidFill>
              <a:srgbClr val="1E49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92500" lnSpcReduction="10000"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2000">
        <p:blinds/>
      </p:transition>
    </mc:Choice>
    <mc:Fallback xmlns="">
      <p:transition spd="slow" advClick="0" advTm="2000">
        <p:blinds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/>
          <p:cNvGrpSpPr/>
          <p:nvPr/>
        </p:nvGrpSpPr>
        <p:grpSpPr>
          <a:xfrm>
            <a:off x="277659" y="126099"/>
            <a:ext cx="11889804" cy="686118"/>
            <a:chOff x="277659" y="126099"/>
            <a:chExt cx="11889804" cy="686118"/>
          </a:xfrm>
        </p:grpSpPr>
        <p:grpSp>
          <p:nvGrpSpPr>
            <p:cNvPr id="21" name="组合 20"/>
            <p:cNvGrpSpPr/>
            <p:nvPr/>
          </p:nvGrpSpPr>
          <p:grpSpPr>
            <a:xfrm>
              <a:off x="277659" y="236217"/>
              <a:ext cx="674369" cy="576000"/>
              <a:chOff x="277659" y="236217"/>
              <a:chExt cx="674369" cy="576000"/>
            </a:xfrm>
          </p:grpSpPr>
          <p:sp>
            <p:nvSpPr>
              <p:cNvPr id="34" name="矩形 33"/>
              <p:cNvSpPr/>
              <p:nvPr/>
            </p:nvSpPr>
            <p:spPr>
              <a:xfrm>
                <a:off x="326844" y="236217"/>
                <a:ext cx="576000" cy="576000"/>
              </a:xfrm>
              <a:prstGeom prst="rect">
                <a:avLst/>
              </a:prstGeom>
              <a:solidFill>
                <a:srgbClr val="1E497C"/>
              </a:solidFill>
              <a:ln w="12700">
                <a:solidFill>
                  <a:srgbClr val="1E497C"/>
                </a:solidFill>
              </a:ln>
              <a:effectLst>
                <a:glow rad="38100">
                  <a:schemeClr val="accent1">
                    <a:lumMod val="75000"/>
                    <a:alpha val="41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  <a:latin typeface="思源宋体" panose="02020700000000000000" pitchFamily="18" charset="-122"/>
                  <a:ea typeface="思源宋体" panose="02020700000000000000" pitchFamily="18" charset="-122"/>
                </a:endParaRPr>
              </a:p>
            </p:txBody>
          </p:sp>
          <p:sp>
            <p:nvSpPr>
              <p:cNvPr id="41" name="标题 2"/>
              <p:cNvSpPr txBox="1"/>
              <p:nvPr/>
            </p:nvSpPr>
            <p:spPr>
              <a:xfrm>
                <a:off x="277659" y="295262"/>
                <a:ext cx="674369" cy="45791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altLang="zh-CN" sz="2400" dirty="0">
                    <a:solidFill>
                      <a:schemeClr val="bg1"/>
                    </a:solidFill>
                    <a:latin typeface="思源宋体" panose="02020700000000000000" pitchFamily="18" charset="-122"/>
                    <a:ea typeface="思源宋体" panose="02020700000000000000" pitchFamily="18" charset="-122"/>
                    <a:cs typeface="+mn-ea"/>
                    <a:sym typeface="微软雅黑" panose="020B0503020204020204" pitchFamily="34" charset="-122"/>
                  </a:rPr>
                  <a:t>01</a:t>
                </a:r>
                <a:endParaRPr lang="zh-CN" altLang="en-US" sz="2400" dirty="0">
                  <a:solidFill>
                    <a:schemeClr val="bg1"/>
                  </a:solidFill>
                  <a:latin typeface="思源宋体" panose="02020700000000000000" pitchFamily="18" charset="-122"/>
                  <a:ea typeface="思源宋体" panose="02020700000000000000" pitchFamily="18" charset="-122"/>
                  <a:cs typeface="+mn-ea"/>
                  <a:sym typeface="微软雅黑" panose="020B0503020204020204" pitchFamily="34" charset="-122"/>
                </a:endParaRPr>
              </a:p>
            </p:txBody>
          </p:sp>
        </p:grpSp>
        <p:sp>
          <p:nvSpPr>
            <p:cNvPr id="26" name="矩形 25"/>
            <p:cNvSpPr/>
            <p:nvPr/>
          </p:nvSpPr>
          <p:spPr>
            <a:xfrm>
              <a:off x="11928648" y="126099"/>
              <a:ext cx="238815" cy="576000"/>
            </a:xfrm>
            <a:prstGeom prst="rect">
              <a:avLst/>
            </a:prstGeom>
            <a:solidFill>
              <a:srgbClr val="1E497C"/>
            </a:solidFill>
            <a:ln w="12700">
              <a:solidFill>
                <a:srgbClr val="1E497C"/>
              </a:solidFill>
            </a:ln>
            <a:effectLst>
              <a:glow rad="38100">
                <a:schemeClr val="accent1">
                  <a:lumMod val="75000"/>
                  <a:alpha val="41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思源宋体" panose="02020700000000000000" pitchFamily="18" charset="-122"/>
                <a:ea typeface="思源宋体" panose="02020700000000000000" pitchFamily="18" charset="-122"/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1219201" y="295262"/>
              <a:ext cx="2500535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2400" dirty="0">
                  <a:latin typeface="思源黑体" panose="020B0500000000000000" pitchFamily="34" charset="-122"/>
                  <a:ea typeface="思源黑体" panose="020B0500000000000000" pitchFamily="34" charset="-122"/>
                </a:rPr>
                <a:t>整体架构</a:t>
              </a:r>
            </a:p>
          </p:txBody>
        </p:sp>
      </p:grpSp>
      <p:pic>
        <p:nvPicPr>
          <p:cNvPr id="1026" name="图片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5520" y="1412776"/>
            <a:ext cx="8236024" cy="44582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2000">
        <p15:prstTrans prst="airplane"/>
      </p:transition>
    </mc:Choice>
    <mc:Fallback xmlns="">
      <p:transition spd="slow" advClick="0" advTm="200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/>
          <p:cNvGrpSpPr/>
          <p:nvPr/>
        </p:nvGrpSpPr>
        <p:grpSpPr>
          <a:xfrm>
            <a:off x="277659" y="126099"/>
            <a:ext cx="11889804" cy="686118"/>
            <a:chOff x="277659" y="126099"/>
            <a:chExt cx="11889804" cy="686118"/>
          </a:xfrm>
        </p:grpSpPr>
        <p:grpSp>
          <p:nvGrpSpPr>
            <p:cNvPr id="21" name="组合 20"/>
            <p:cNvGrpSpPr/>
            <p:nvPr/>
          </p:nvGrpSpPr>
          <p:grpSpPr>
            <a:xfrm>
              <a:off x="277659" y="236217"/>
              <a:ext cx="674369" cy="576000"/>
              <a:chOff x="277659" y="236217"/>
              <a:chExt cx="674369" cy="576000"/>
            </a:xfrm>
          </p:grpSpPr>
          <p:sp>
            <p:nvSpPr>
              <p:cNvPr id="34" name="矩形 33"/>
              <p:cNvSpPr/>
              <p:nvPr/>
            </p:nvSpPr>
            <p:spPr>
              <a:xfrm>
                <a:off x="326844" y="236217"/>
                <a:ext cx="576000" cy="576000"/>
              </a:xfrm>
              <a:prstGeom prst="rect">
                <a:avLst/>
              </a:prstGeom>
              <a:solidFill>
                <a:srgbClr val="1E497C"/>
              </a:solidFill>
              <a:ln w="12700">
                <a:solidFill>
                  <a:srgbClr val="1E497C"/>
                </a:solidFill>
              </a:ln>
              <a:effectLst>
                <a:glow rad="38100">
                  <a:schemeClr val="accent1">
                    <a:lumMod val="75000"/>
                    <a:alpha val="41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  <a:latin typeface="思源宋体" panose="02020700000000000000" pitchFamily="18" charset="-122"/>
                  <a:ea typeface="思源宋体" panose="02020700000000000000" pitchFamily="18" charset="-122"/>
                </a:endParaRPr>
              </a:p>
            </p:txBody>
          </p:sp>
          <p:sp>
            <p:nvSpPr>
              <p:cNvPr id="41" name="标题 2"/>
              <p:cNvSpPr txBox="1"/>
              <p:nvPr/>
            </p:nvSpPr>
            <p:spPr>
              <a:xfrm>
                <a:off x="277659" y="295262"/>
                <a:ext cx="674369" cy="45791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altLang="zh-CN" sz="2400" dirty="0">
                    <a:solidFill>
                      <a:schemeClr val="bg1"/>
                    </a:solidFill>
                    <a:latin typeface="思源宋体" panose="02020700000000000000" pitchFamily="18" charset="-122"/>
                    <a:ea typeface="思源宋体" panose="02020700000000000000" pitchFamily="18" charset="-122"/>
                    <a:cs typeface="+mn-ea"/>
                    <a:sym typeface="微软雅黑" panose="020B0503020204020204" pitchFamily="34" charset="-122"/>
                  </a:rPr>
                  <a:t>01</a:t>
                </a:r>
                <a:endParaRPr lang="zh-CN" altLang="en-US" sz="2400" dirty="0">
                  <a:solidFill>
                    <a:schemeClr val="bg1"/>
                  </a:solidFill>
                  <a:latin typeface="思源宋体" panose="02020700000000000000" pitchFamily="18" charset="-122"/>
                  <a:ea typeface="思源宋体" panose="02020700000000000000" pitchFamily="18" charset="-122"/>
                  <a:cs typeface="+mn-ea"/>
                  <a:sym typeface="微软雅黑" panose="020B0503020204020204" pitchFamily="34" charset="-122"/>
                </a:endParaRPr>
              </a:p>
            </p:txBody>
          </p:sp>
        </p:grpSp>
        <p:sp>
          <p:nvSpPr>
            <p:cNvPr id="26" name="矩形 25"/>
            <p:cNvSpPr/>
            <p:nvPr/>
          </p:nvSpPr>
          <p:spPr>
            <a:xfrm>
              <a:off x="11928648" y="126099"/>
              <a:ext cx="238815" cy="576000"/>
            </a:xfrm>
            <a:prstGeom prst="rect">
              <a:avLst/>
            </a:prstGeom>
            <a:solidFill>
              <a:srgbClr val="1E497C"/>
            </a:solidFill>
            <a:ln w="12700">
              <a:solidFill>
                <a:srgbClr val="1E497C"/>
              </a:solidFill>
            </a:ln>
            <a:effectLst>
              <a:glow rad="38100">
                <a:schemeClr val="accent1">
                  <a:lumMod val="75000"/>
                  <a:alpha val="41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思源宋体" panose="02020700000000000000" pitchFamily="18" charset="-122"/>
                <a:ea typeface="思源宋体" panose="02020700000000000000" pitchFamily="18" charset="-122"/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1219201" y="295262"/>
              <a:ext cx="2500535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2400" dirty="0">
                  <a:latin typeface="思源黑体" panose="020B0500000000000000" pitchFamily="34" charset="-122"/>
                  <a:ea typeface="思源黑体" panose="020B0500000000000000" pitchFamily="34" charset="-122"/>
                </a:rPr>
                <a:t>成</a:t>
              </a:r>
              <a:r>
                <a:rPr lang="en-US" altLang="zh-CN" sz="2400" dirty="0">
                  <a:latin typeface="思源黑体" panose="020B0500000000000000" pitchFamily="34" charset="-122"/>
                  <a:ea typeface="思源黑体" panose="020B0500000000000000" pitchFamily="34" charset="-122"/>
                </a:rPr>
                <a:t> </a:t>
              </a:r>
              <a:r>
                <a:rPr lang="zh-CN" altLang="en-US" sz="2400" dirty="0">
                  <a:latin typeface="思源黑体" panose="020B0500000000000000" pitchFamily="34" charset="-122"/>
                  <a:ea typeface="思源黑体" panose="020B0500000000000000" pitchFamily="34" charset="-122"/>
                </a:rPr>
                <a:t>果</a:t>
              </a:r>
            </a:p>
          </p:txBody>
        </p:sp>
      </p:grpSp>
      <p:sp>
        <p:nvSpPr>
          <p:cNvPr id="7" name="文本框 6" descr="7b0a202020202262756c6c6574223a20227b5c2263617465676f727949645c223a31303032352c5c2274656d706c61746549645c223a32303233313439347d220a7d0a"/>
          <p:cNvSpPr txBox="1"/>
          <p:nvPr/>
        </p:nvSpPr>
        <p:spPr>
          <a:xfrm>
            <a:off x="550985" y="1196993"/>
            <a:ext cx="6963508" cy="4523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US" altLang="zh-CN" dirty="0">
                <a:solidFill>
                  <a:srgbClr val="30507A"/>
                </a:solidFill>
              </a:rPr>
              <a:t>7000+</a:t>
            </a:r>
            <a:r>
              <a:rPr lang="zh-CN" altLang="en-US" dirty="0">
                <a:solidFill>
                  <a:srgbClr val="30507A"/>
                </a:solidFill>
              </a:rPr>
              <a:t>行代码，多轮迭代开发</a:t>
            </a:r>
            <a:endParaRPr lang="en-US" altLang="zh-CN" dirty="0">
              <a:solidFill>
                <a:srgbClr val="30507A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dirty="0">
                <a:solidFill>
                  <a:srgbClr val="30507A"/>
                </a:solidFill>
              </a:rPr>
              <a:t>基于改动后的开源</a:t>
            </a:r>
            <a:r>
              <a:rPr lang="en-US" altLang="zh-CN" dirty="0" err="1">
                <a:solidFill>
                  <a:srgbClr val="30507A"/>
                </a:solidFill>
              </a:rPr>
              <a:t>miniSQL</a:t>
            </a:r>
            <a:r>
              <a:rPr lang="zh-CN" altLang="en-US" dirty="0">
                <a:solidFill>
                  <a:srgbClr val="30507A"/>
                </a:solidFill>
              </a:rPr>
              <a:t>关系型数据库引擎</a:t>
            </a:r>
            <a:endParaRPr lang="en-US" altLang="zh-CN" dirty="0">
              <a:solidFill>
                <a:srgbClr val="30507A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dirty="0">
                <a:solidFill>
                  <a:srgbClr val="30507A"/>
                </a:solidFill>
              </a:rPr>
              <a:t>基于</a:t>
            </a:r>
            <a:r>
              <a:rPr lang="en-US" altLang="zh-CN" dirty="0" err="1">
                <a:solidFill>
                  <a:srgbClr val="30507A"/>
                </a:solidFill>
              </a:rPr>
              <a:t>miniSQL</a:t>
            </a:r>
            <a:r>
              <a:rPr lang="zh-CN" altLang="en-US" dirty="0">
                <a:solidFill>
                  <a:srgbClr val="30507A"/>
                </a:solidFill>
              </a:rPr>
              <a:t>实现了分布式数据库的若干功能：</a:t>
            </a:r>
            <a:endParaRPr lang="en-US" altLang="zh-CN" dirty="0">
              <a:solidFill>
                <a:srgbClr val="30507A"/>
              </a:solidFill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charset="0"/>
              <a:buChar char="p"/>
            </a:pPr>
            <a:r>
              <a:rPr lang="en-US" altLang="zh-CN" dirty="0">
                <a:solidFill>
                  <a:srgbClr val="30507A"/>
                </a:solidFill>
              </a:rPr>
              <a:t>Socket</a:t>
            </a:r>
            <a:r>
              <a:rPr lang="zh-CN" altLang="en-US" dirty="0">
                <a:solidFill>
                  <a:srgbClr val="30507A"/>
                </a:solidFill>
              </a:rPr>
              <a:t>通信框架与协议</a:t>
            </a:r>
            <a:endParaRPr lang="en-US" altLang="zh-CN" dirty="0">
              <a:solidFill>
                <a:srgbClr val="30507A"/>
              </a:solidFill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charset="0"/>
              <a:buChar char="p"/>
            </a:pPr>
            <a:r>
              <a:rPr lang="zh-CN" altLang="en-US" dirty="0">
                <a:solidFill>
                  <a:srgbClr val="30507A"/>
                </a:solidFill>
              </a:rPr>
              <a:t>分布式存储</a:t>
            </a:r>
            <a:endParaRPr lang="en-US" altLang="zh-CN" dirty="0">
              <a:solidFill>
                <a:srgbClr val="30507A"/>
              </a:solidFill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charset="0"/>
              <a:buChar char="p"/>
            </a:pPr>
            <a:r>
              <a:rPr lang="zh-CN" altLang="en-US" dirty="0">
                <a:solidFill>
                  <a:srgbClr val="30507A"/>
                </a:solidFill>
              </a:rPr>
              <a:t>集群管理调度</a:t>
            </a:r>
            <a:endParaRPr lang="en-US" altLang="zh-CN" dirty="0">
              <a:solidFill>
                <a:srgbClr val="30507A"/>
              </a:solidFill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charset="0"/>
              <a:buChar char="p"/>
            </a:pPr>
            <a:r>
              <a:rPr lang="zh-CN" altLang="en-US" dirty="0">
                <a:solidFill>
                  <a:srgbClr val="30507A"/>
                </a:solidFill>
              </a:rPr>
              <a:t>客户端缓存</a:t>
            </a:r>
            <a:endParaRPr lang="en-US" altLang="zh-CN" dirty="0">
              <a:solidFill>
                <a:srgbClr val="30507A"/>
              </a:solidFill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charset="0"/>
              <a:buChar char="p"/>
            </a:pPr>
            <a:r>
              <a:rPr lang="zh-CN" altLang="en-US" dirty="0">
                <a:solidFill>
                  <a:srgbClr val="30507A"/>
                </a:solidFill>
              </a:rPr>
              <a:t>均衡负载</a:t>
            </a:r>
            <a:endParaRPr lang="en-US" altLang="zh-CN" dirty="0">
              <a:solidFill>
                <a:srgbClr val="30507A"/>
              </a:solidFill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charset="0"/>
              <a:buChar char="p"/>
            </a:pPr>
            <a:r>
              <a:rPr lang="zh-CN" altLang="en-US" dirty="0">
                <a:solidFill>
                  <a:srgbClr val="30507A"/>
                </a:solidFill>
              </a:rPr>
              <a:t>副本管理</a:t>
            </a:r>
            <a:endParaRPr lang="en-US" altLang="zh-CN" dirty="0">
              <a:solidFill>
                <a:srgbClr val="30507A"/>
              </a:solidFill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charset="0"/>
              <a:buChar char="p"/>
            </a:pPr>
            <a:r>
              <a:rPr lang="zh-CN" altLang="en-US" dirty="0">
                <a:solidFill>
                  <a:srgbClr val="30507A"/>
                </a:solidFill>
              </a:rPr>
              <a:t>容错容灾</a:t>
            </a:r>
            <a:endParaRPr lang="en-US" altLang="zh-CN" dirty="0">
              <a:solidFill>
                <a:srgbClr val="30507A"/>
              </a:solidFill>
            </a:endParaRPr>
          </a:p>
          <a:p>
            <a:pPr marL="742950" lvl="1" indent="-285750">
              <a:buFont typeface="Wingdings" panose="05000000000000000000" charset="0"/>
              <a:buChar char="p"/>
            </a:pPr>
            <a:endParaRPr lang="en-US" altLang="zh-CN" b="1" dirty="0">
              <a:solidFill>
                <a:srgbClr val="30507A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0100" y="1431290"/>
            <a:ext cx="5621655" cy="39954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2000">
        <p14:prism isInverted="1"/>
      </p:transition>
    </mc:Choice>
    <mc:Fallback xmlns="">
      <p:transition spd="slow" advClick="0" advTm="200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6290068" y="3820984"/>
            <a:ext cx="3705860" cy="1830066"/>
            <a:chOff x="8062497" y="4518561"/>
            <a:chExt cx="3705860" cy="1830066"/>
          </a:xfrm>
        </p:grpSpPr>
        <p:cxnSp>
          <p:nvCxnSpPr>
            <p:cNvPr id="15" name="直接连接符 14"/>
            <p:cNvCxnSpPr/>
            <p:nvPr/>
          </p:nvCxnSpPr>
          <p:spPr>
            <a:xfrm>
              <a:off x="8062497" y="6348627"/>
              <a:ext cx="3705860" cy="0"/>
            </a:xfrm>
            <a:prstGeom prst="line">
              <a:avLst/>
            </a:prstGeom>
            <a:ln w="60325"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chemeClr val="bg1"/>
                  </a:gs>
                </a:gsLst>
                <a:lin ang="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>
              <a:off x="11734905" y="4518561"/>
              <a:ext cx="0" cy="1800000"/>
            </a:xfrm>
            <a:prstGeom prst="line">
              <a:avLst/>
            </a:prstGeom>
            <a:ln w="60325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1620000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AutoShape 51"/>
          <p:cNvSpPr>
            <a:spLocks noChangeArrowheads="1"/>
          </p:cNvSpPr>
          <p:nvPr/>
        </p:nvSpPr>
        <p:spPr bwMode="gray">
          <a:xfrm>
            <a:off x="4511675" y="2420621"/>
            <a:ext cx="3892550" cy="761364"/>
          </a:xfrm>
          <a:prstGeom prst="roundRect">
            <a:avLst>
              <a:gd name="adj" fmla="val 0"/>
            </a:avLst>
          </a:prstGeom>
          <a:noFill/>
          <a:ln w="28575" algn="ctr">
            <a:noFill/>
            <a:round/>
          </a:ln>
          <a:effectLst/>
        </p:spPr>
        <p:txBody>
          <a:bodyPr wrap="square" lIns="0" tIns="0" rIns="0" bIns="0" anchor="ctr">
            <a:spAutoFit/>
          </a:bodyPr>
          <a:lstStyle/>
          <a:p>
            <a:pPr algn="l">
              <a:lnSpc>
                <a:spcPct val="90000"/>
              </a:lnSpc>
              <a:buClr>
                <a:schemeClr val="bg2"/>
              </a:buClr>
              <a:buSzPct val="70000"/>
              <a:buFont typeface="Wingdings" panose="05000000000000000000" pitchFamily="2" charset="2"/>
              <a:buNone/>
              <a:defRPr/>
            </a:pPr>
            <a:r>
              <a:rPr lang="zh-CN" altLang="en-US" sz="5500" b="1" dirty="0">
                <a:solidFill>
                  <a:srgbClr val="1E497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模</a:t>
            </a:r>
            <a:r>
              <a:rPr lang="en-US" altLang="zh-CN" sz="5500" b="1" dirty="0">
                <a:solidFill>
                  <a:srgbClr val="1E497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 </a:t>
            </a:r>
            <a:r>
              <a:rPr lang="zh-CN" altLang="en-US" sz="5500" b="1" dirty="0">
                <a:solidFill>
                  <a:srgbClr val="1E497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块</a:t>
            </a:r>
            <a:r>
              <a:rPr lang="en-US" altLang="zh-CN" sz="5500" b="1" dirty="0">
                <a:solidFill>
                  <a:srgbClr val="1E497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 </a:t>
            </a:r>
            <a:r>
              <a:rPr lang="zh-CN" altLang="en-US" sz="5500" b="1" dirty="0">
                <a:solidFill>
                  <a:srgbClr val="1E497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设</a:t>
            </a:r>
            <a:r>
              <a:rPr lang="en-US" altLang="zh-CN" sz="5500" b="1" dirty="0">
                <a:solidFill>
                  <a:srgbClr val="1E497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 </a:t>
            </a:r>
            <a:r>
              <a:rPr lang="zh-CN" altLang="en-US" sz="5500" b="1" dirty="0">
                <a:solidFill>
                  <a:srgbClr val="1E497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计</a:t>
            </a:r>
            <a:endParaRPr lang="en-US" altLang="zh-CN" sz="5500" b="1" dirty="0">
              <a:solidFill>
                <a:srgbClr val="1E497C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微软雅黑" panose="020B0503020204020204" pitchFamily="34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3267590" y="2209875"/>
            <a:ext cx="1016380" cy="1182431"/>
            <a:chOff x="2701946" y="2702230"/>
            <a:chExt cx="1016380" cy="1182431"/>
          </a:xfrm>
        </p:grpSpPr>
        <p:sp>
          <p:nvSpPr>
            <p:cNvPr id="54" name="矩形 53"/>
            <p:cNvSpPr/>
            <p:nvPr/>
          </p:nvSpPr>
          <p:spPr>
            <a:xfrm>
              <a:off x="2701946" y="2899777"/>
              <a:ext cx="1016380" cy="98488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6000" b="1" dirty="0">
                  <a:solidFill>
                    <a:srgbClr val="1E497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微软雅黑" panose="020B0503020204020204" pitchFamily="34" charset="-122"/>
                </a:rPr>
                <a:t>02</a:t>
              </a:r>
              <a:endParaRPr lang="zh-CN" altLang="en-US" sz="6000" b="1" dirty="0">
                <a:solidFill>
                  <a:srgbClr val="1E497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endParaRPr>
            </a:p>
          </p:txBody>
        </p:sp>
        <p:sp>
          <p:nvSpPr>
            <p:cNvPr id="55" name="矩形 54"/>
            <p:cNvSpPr/>
            <p:nvPr/>
          </p:nvSpPr>
          <p:spPr>
            <a:xfrm>
              <a:off x="2860225" y="2702230"/>
              <a:ext cx="699822" cy="36765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2200" b="1" dirty="0">
                  <a:solidFill>
                    <a:srgbClr val="1E497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微软雅黑" panose="020B0503020204020204" pitchFamily="34" charset="-122"/>
                </a:rPr>
                <a:t>Part</a:t>
              </a:r>
              <a:endParaRPr lang="zh-CN" altLang="en-US" sz="2200" b="1" dirty="0">
                <a:solidFill>
                  <a:srgbClr val="1E497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endParaRPr>
            </a:p>
          </p:txBody>
        </p:sp>
      </p:grpSp>
      <p:sp>
        <p:nvSpPr>
          <p:cNvPr id="56" name="文本框 55"/>
          <p:cNvSpPr txBox="1"/>
          <p:nvPr/>
        </p:nvSpPr>
        <p:spPr>
          <a:xfrm>
            <a:off x="2279402" y="3860800"/>
            <a:ext cx="2066290" cy="24574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zh-CN" sz="1600" dirty="0">
                <a:solidFill>
                  <a:srgbClr val="1E497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Client</a:t>
            </a:r>
            <a:r>
              <a:rPr lang="zh-CN" altLang="en-US" sz="1600" dirty="0">
                <a:solidFill>
                  <a:srgbClr val="1E497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客户端模块</a:t>
            </a:r>
          </a:p>
        </p:txBody>
      </p:sp>
      <p:sp>
        <p:nvSpPr>
          <p:cNvPr id="57" name="文本框 56"/>
          <p:cNvSpPr txBox="1"/>
          <p:nvPr/>
        </p:nvSpPr>
        <p:spPr>
          <a:xfrm>
            <a:off x="7175887" y="3860800"/>
            <a:ext cx="302456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zh-CN" sz="1600" dirty="0">
                <a:solidFill>
                  <a:srgbClr val="1E497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Region</a:t>
            </a:r>
            <a:r>
              <a:rPr lang="zh-CN" altLang="en-US" sz="1600" dirty="0">
                <a:solidFill>
                  <a:srgbClr val="1E497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从服务器与备份节点</a:t>
            </a:r>
          </a:p>
        </p:txBody>
      </p:sp>
      <p:sp>
        <p:nvSpPr>
          <p:cNvPr id="58" name="文本框 57"/>
          <p:cNvSpPr txBox="1"/>
          <p:nvPr/>
        </p:nvSpPr>
        <p:spPr>
          <a:xfrm>
            <a:off x="4799717" y="3860800"/>
            <a:ext cx="2193925" cy="24574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zh-CN" sz="1600" dirty="0">
                <a:solidFill>
                  <a:srgbClr val="1E497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Master</a:t>
            </a:r>
            <a:r>
              <a:rPr lang="zh-CN" altLang="en-US" sz="1600" dirty="0">
                <a:solidFill>
                  <a:srgbClr val="1E497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主服务器</a:t>
            </a:r>
          </a:p>
        </p:txBody>
      </p:sp>
      <p:sp>
        <p:nvSpPr>
          <p:cNvPr id="4" name="矩形 3"/>
          <p:cNvSpPr/>
          <p:nvPr/>
        </p:nvSpPr>
        <p:spPr>
          <a:xfrm>
            <a:off x="402431" y="450056"/>
            <a:ext cx="11387138" cy="5957888"/>
          </a:xfrm>
          <a:prstGeom prst="rect">
            <a:avLst/>
          </a:prstGeom>
          <a:noFill/>
          <a:ln>
            <a:solidFill>
              <a:srgbClr val="305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4260000" y="342056"/>
            <a:ext cx="3672000" cy="216000"/>
          </a:xfrm>
          <a:prstGeom prst="rect">
            <a:avLst/>
          </a:prstGeom>
          <a:solidFill>
            <a:srgbClr val="3050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4260000" y="6299944"/>
            <a:ext cx="3672000" cy="216000"/>
          </a:xfrm>
          <a:prstGeom prst="rect">
            <a:avLst/>
          </a:prstGeom>
          <a:solidFill>
            <a:srgbClr val="30507A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 advClick="0" advTm="2000">
        <p:checker/>
      </p:transition>
    </mc:Choice>
    <mc:Fallback xmlns="">
      <p:transition spd="slow" advClick="0" advTm="2000">
        <p:checker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/>
          <p:cNvGrpSpPr/>
          <p:nvPr/>
        </p:nvGrpSpPr>
        <p:grpSpPr>
          <a:xfrm>
            <a:off x="277659" y="126099"/>
            <a:ext cx="11889804" cy="686118"/>
            <a:chOff x="277659" y="126099"/>
            <a:chExt cx="11889804" cy="686118"/>
          </a:xfrm>
        </p:grpSpPr>
        <p:grpSp>
          <p:nvGrpSpPr>
            <p:cNvPr id="21" name="组合 20"/>
            <p:cNvGrpSpPr/>
            <p:nvPr/>
          </p:nvGrpSpPr>
          <p:grpSpPr>
            <a:xfrm>
              <a:off x="277659" y="236217"/>
              <a:ext cx="674369" cy="576000"/>
              <a:chOff x="277659" y="236217"/>
              <a:chExt cx="674369" cy="576000"/>
            </a:xfrm>
          </p:grpSpPr>
          <p:sp>
            <p:nvSpPr>
              <p:cNvPr id="34" name="矩形 33"/>
              <p:cNvSpPr/>
              <p:nvPr/>
            </p:nvSpPr>
            <p:spPr>
              <a:xfrm>
                <a:off x="326844" y="236217"/>
                <a:ext cx="576000" cy="576000"/>
              </a:xfrm>
              <a:prstGeom prst="rect">
                <a:avLst/>
              </a:prstGeom>
              <a:solidFill>
                <a:srgbClr val="1E497C"/>
              </a:solidFill>
              <a:ln w="12700">
                <a:solidFill>
                  <a:srgbClr val="1E497C"/>
                </a:solidFill>
              </a:ln>
              <a:effectLst>
                <a:glow rad="38100">
                  <a:schemeClr val="accent1">
                    <a:lumMod val="75000"/>
                    <a:alpha val="41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  <a:latin typeface="思源宋体" panose="02020700000000000000" pitchFamily="18" charset="-122"/>
                  <a:ea typeface="思源宋体" panose="02020700000000000000" pitchFamily="18" charset="-122"/>
                </a:endParaRPr>
              </a:p>
            </p:txBody>
          </p:sp>
          <p:sp>
            <p:nvSpPr>
              <p:cNvPr id="41" name="标题 2"/>
              <p:cNvSpPr txBox="1"/>
              <p:nvPr/>
            </p:nvSpPr>
            <p:spPr>
              <a:xfrm>
                <a:off x="277659" y="295262"/>
                <a:ext cx="674369" cy="45791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altLang="zh-CN" sz="2400" dirty="0">
                    <a:solidFill>
                      <a:schemeClr val="bg1"/>
                    </a:solidFill>
                    <a:latin typeface="思源宋体" panose="02020700000000000000" pitchFamily="18" charset="-122"/>
                    <a:ea typeface="思源宋体" panose="02020700000000000000" pitchFamily="18" charset="-122"/>
                    <a:cs typeface="+mn-ea"/>
                    <a:sym typeface="微软雅黑" panose="020B0503020204020204" pitchFamily="34" charset="-122"/>
                  </a:rPr>
                  <a:t>02</a:t>
                </a:r>
                <a:endParaRPr lang="zh-CN" altLang="en-US" sz="2400" dirty="0">
                  <a:solidFill>
                    <a:schemeClr val="bg1"/>
                  </a:solidFill>
                  <a:latin typeface="思源宋体" panose="02020700000000000000" pitchFamily="18" charset="-122"/>
                  <a:ea typeface="思源宋体" panose="02020700000000000000" pitchFamily="18" charset="-122"/>
                  <a:cs typeface="+mn-ea"/>
                  <a:sym typeface="微软雅黑" panose="020B0503020204020204" pitchFamily="34" charset="-122"/>
                </a:endParaRPr>
              </a:p>
            </p:txBody>
          </p:sp>
        </p:grpSp>
        <p:sp>
          <p:nvSpPr>
            <p:cNvPr id="26" name="矩形 25"/>
            <p:cNvSpPr/>
            <p:nvPr/>
          </p:nvSpPr>
          <p:spPr>
            <a:xfrm>
              <a:off x="11928648" y="126099"/>
              <a:ext cx="238815" cy="576000"/>
            </a:xfrm>
            <a:prstGeom prst="rect">
              <a:avLst/>
            </a:prstGeom>
            <a:solidFill>
              <a:srgbClr val="1E497C"/>
            </a:solidFill>
            <a:ln w="12700">
              <a:solidFill>
                <a:srgbClr val="1E497C"/>
              </a:solidFill>
            </a:ln>
            <a:effectLst>
              <a:glow rad="38100">
                <a:schemeClr val="accent1">
                  <a:lumMod val="75000"/>
                  <a:alpha val="41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思源宋体" panose="02020700000000000000" pitchFamily="18" charset="-122"/>
                <a:ea typeface="思源宋体" panose="02020700000000000000" pitchFamily="18" charset="-122"/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1219364" y="295009"/>
              <a:ext cx="3308985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indent="0">
                <a:buFont typeface="Wingdings" panose="05000000000000000000" pitchFamily="2" charset="2"/>
                <a:buNone/>
              </a:pPr>
              <a:r>
                <a:rPr lang="en-US" altLang="zh-CN" sz="24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微软雅黑" panose="020B0503020204020204" pitchFamily="34" charset="-122"/>
                </a:rPr>
                <a:t>Client</a:t>
              </a:r>
              <a:r>
                <a:rPr lang="zh-CN" altLang="en-US" sz="24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微软雅黑" panose="020B0503020204020204" pitchFamily="34" charset="-122"/>
                </a:rPr>
                <a:t>客户端模块</a:t>
              </a:r>
            </a:p>
          </p:txBody>
        </p:sp>
      </p:grpSp>
      <p:pic>
        <p:nvPicPr>
          <p:cNvPr id="3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3660" y="4220845"/>
            <a:ext cx="5203190" cy="1439545"/>
          </a:xfrm>
          <a:prstGeom prst="rect">
            <a:avLst/>
          </a:prstGeom>
          <a:ln w="19050" cap="sq">
            <a:solidFill>
              <a:srgbClr val="000000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0" name="文本框 99"/>
          <p:cNvSpPr txBox="1"/>
          <p:nvPr/>
        </p:nvSpPr>
        <p:spPr>
          <a:xfrm>
            <a:off x="1271270" y="1340485"/>
            <a:ext cx="7320915" cy="203009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>
              <a:lnSpc>
                <a:spcPct val="150000"/>
              </a:lnSpc>
              <a:buNone/>
            </a:pPr>
            <a:r>
              <a:rPr lang="zh-CN" altLang="en-US" sz="2000" b="0" dirty="0">
                <a:solidFill>
                  <a:srgbClr val="1E497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主要功能</a:t>
            </a:r>
          </a:p>
          <a:p>
            <a:pPr indent="0">
              <a:lnSpc>
                <a:spcPct val="150000"/>
              </a:lnSpc>
              <a:buNone/>
            </a:pPr>
            <a:endParaRPr lang="en-US" altLang="zh-CN" sz="1600" b="0" dirty="0">
              <a:solidFill>
                <a:srgbClr val="1E497C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n"/>
            </a:pPr>
            <a:r>
              <a:rPr lang="en-US" altLang="zh-CN" sz="1600" b="0" dirty="0">
                <a:solidFill>
                  <a:srgbClr val="1E497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提供用户输入SQL命令的窗口</a:t>
            </a: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n"/>
            </a:pPr>
            <a:r>
              <a:rPr lang="en-US" altLang="zh-CN" sz="1600" b="0" dirty="0">
                <a:solidFill>
                  <a:srgbClr val="1E497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按照SQL命令的类别向Master索取所属表所在的Region Server的ip地址，并将SQL命令发送至该Region Server，并接受返回信息</a:t>
            </a:r>
            <a:r>
              <a:rPr lang="zh-CN" altLang="en-US" sz="1600" b="0" dirty="0">
                <a:solidFill>
                  <a:srgbClr val="1E497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。</a:t>
            </a:r>
          </a:p>
        </p:txBody>
      </p:sp>
    </p:spTree>
  </p:cSld>
  <p:clrMapOvr>
    <a:masterClrMapping/>
  </p:clrMapOvr>
  <p:transition spd="med" advClick="0" advTm="2000">
    <p:pull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OTI5MjE4NWY2OGNiNWExMWUwMGFjYTQ5ZTJjZmQ1ODQifQ=="/>
</p:tagLst>
</file>

<file path=ppt/theme/theme1.xml><?xml version="1.0" encoding="utf-8"?>
<a:theme xmlns:a="http://schemas.openxmlformats.org/drawingml/2006/main" name="www.99ppt.com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1794</Words>
  <Application>Microsoft Office PowerPoint</Application>
  <PresentationFormat>宽屏</PresentationFormat>
  <Paragraphs>283</Paragraphs>
  <Slides>34</Slides>
  <Notes>27</Notes>
  <HiddenSlides>0</HiddenSlides>
  <MMClips>1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34</vt:i4>
      </vt:variant>
    </vt:vector>
  </HeadingPairs>
  <TitlesOfParts>
    <vt:vector size="46" baseType="lpstr">
      <vt:lpstr>等线</vt:lpstr>
      <vt:lpstr>仿宋</vt:lpstr>
      <vt:lpstr>思源黑体</vt:lpstr>
      <vt:lpstr>思源黑体 CN ExtraLight</vt:lpstr>
      <vt:lpstr>思源宋体</vt:lpstr>
      <vt:lpstr>宋体</vt:lpstr>
      <vt:lpstr>微软雅黑</vt:lpstr>
      <vt:lpstr>微软雅黑 Light</vt:lpstr>
      <vt:lpstr>Arial</vt:lpstr>
      <vt:lpstr>Calibri</vt:lpstr>
      <vt:lpstr>Wingdings</vt:lpstr>
      <vt:lpstr>www.99ppt.com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素材来源网站当图网-www.99ppt.com</dc:title>
  <dc:subject>素材来源网站当图网-www.99ppt.com</dc:subject>
  <dc:creator>素材来源网站当图网-www.99ppt.com</dc:creator>
  <dc:description>素材来源网站当图网-www.99ppt.com</dc:description>
  <cp:lastModifiedBy>别看了是匿名</cp:lastModifiedBy>
  <cp:revision>80</cp:revision>
  <dcterms:created xsi:type="dcterms:W3CDTF">2022-05-20T14:32:23Z</dcterms:created>
  <dcterms:modified xsi:type="dcterms:W3CDTF">2022-05-20T14:53:02Z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2052-4.0.1.6533</vt:lpwstr>
  </property>
  <property fmtid="{D5CDD505-2E9C-101B-9397-08002B2CF9AE}" pid="3" name="ICV">
    <vt:lpwstr>90B4BF50D51246518AAC83564F7C123B</vt:lpwstr>
  </property>
</Properties>
</file>